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4" r:id="rId47"/>
    <p:sldId id="301" r:id="rId48"/>
    <p:sldId id="302" r:id="rId49"/>
    <p:sldId id="303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sldSz cx="18288000" cy="10287000"/>
  <p:notesSz cx="6858000" cy="9144000"/>
  <p:embeddedFontLst>
    <p:embeddedFont>
      <p:font typeface="Lora Bold" panose="020B0604020202020204" charset="0"/>
      <p:regular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Lora" panose="020B0604020202020204" charset="0"/>
      <p:regular r:id="rId67"/>
    </p:embeddedFont>
    <p:embeddedFont>
      <p:font typeface="Times New Roman" panose="02020603050405020304" pitchFamily="18" charset="0"/>
      <p:regular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1014" y="4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1F224-BE56-4134-BFF9-A8A219DE1F19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B3FF7-1271-455C-AA7B-00CD9A534E0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957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6C156D-B453-4239-9EAA-6F080AF7E505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09E21-A81A-467E-B89B-405DA9F0336A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58279-7569-4201-B517-F91B098A65A2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3543C-F1BD-44A5-9486-945AFE4245AF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EC4E7-1CF3-4F54-B480-75DC8A99A68D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58A51-2246-49F8-8DE6-444D53D339CD}" type="datetime1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3E2D1-F164-4E23-9A1A-DCA6B623A8FB}" type="datetime1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9BCE-E9CD-435F-90D7-95667136CA74}" type="datetime1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2AC3A3-ECA1-4CBC-8A03-86A76E9B07B2}" type="datetime1">
              <a:rPr lang="en-US" smtClean="0"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E020D-A703-4EA8-926D-2D3E9F2FD327}" type="datetime1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C9E9E-4C9D-41B2-BD20-39CAA06E7084}" type="datetime1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9366A9-8960-4EAD-83B3-6EBD9F2120DD}" type="datetime1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jpeg"/><Relationship Id="rId5" Type="http://schemas.openxmlformats.org/officeDocument/2006/relationships/image" Target="../media/image8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jpeg"/><Relationship Id="rId5" Type="http://schemas.openxmlformats.org/officeDocument/2006/relationships/image" Target="../media/image8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07/relationships/media" Target="../media/media3.mp4"/><Relationship Id="rId7" Type="http://schemas.openxmlformats.org/officeDocument/2006/relationships/image" Target="../media/image8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22.jpeg"/><Relationship Id="rId4" Type="http://schemas.openxmlformats.org/officeDocument/2006/relationships/video" Target="../media/media3.mp4"/><Relationship Id="rId9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5.jpeg"/><Relationship Id="rId5" Type="http://schemas.openxmlformats.org/officeDocument/2006/relationships/image" Target="../media/image8.sv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sv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0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44.jpeg"/><Relationship Id="rId5" Type="http://schemas.openxmlformats.org/officeDocument/2006/relationships/image" Target="../media/image8.sv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sv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5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56.sv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7.sv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svg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7529944">
            <a:off x="17277249" y="-3047407"/>
            <a:ext cx="9641943" cy="10991024"/>
            <a:chOff x="0" y="0"/>
            <a:chExt cx="698500" cy="796233"/>
          </a:xfrm>
        </p:grpSpPr>
        <p:sp>
          <p:nvSpPr>
            <p:cNvPr id="3" name="Freeform 3"/>
            <p:cNvSpPr/>
            <p:nvPr/>
          </p:nvSpPr>
          <p:spPr>
            <a:xfrm>
              <a:off x="0" y="3843"/>
              <a:ext cx="698500" cy="788548"/>
            </a:xfrm>
            <a:custGeom>
              <a:avLst/>
              <a:gdLst/>
              <a:ahLst/>
              <a:cxnLst/>
              <a:rect l="l" t="t" r="r" b="b"/>
              <a:pathLst>
                <a:path w="698500" h="788548">
                  <a:moveTo>
                    <a:pt x="366546" y="6220"/>
                  </a:moveTo>
                  <a:lnTo>
                    <a:pt x="681204" y="189294"/>
                  </a:lnTo>
                  <a:cubicBezTo>
                    <a:pt x="691912" y="195524"/>
                    <a:pt x="698500" y="206979"/>
                    <a:pt x="698500" y="219368"/>
                  </a:cubicBezTo>
                  <a:lnTo>
                    <a:pt x="698500" y="569179"/>
                  </a:lnTo>
                  <a:cubicBezTo>
                    <a:pt x="698500" y="581568"/>
                    <a:pt x="691912" y="593023"/>
                    <a:pt x="681204" y="599253"/>
                  </a:cubicBezTo>
                  <a:lnTo>
                    <a:pt x="366546" y="782326"/>
                  </a:lnTo>
                  <a:cubicBezTo>
                    <a:pt x="355854" y="788547"/>
                    <a:pt x="342646" y="788547"/>
                    <a:pt x="331954" y="782326"/>
                  </a:cubicBezTo>
                  <a:lnTo>
                    <a:pt x="17296" y="599253"/>
                  </a:lnTo>
                  <a:cubicBezTo>
                    <a:pt x="6588" y="593023"/>
                    <a:pt x="0" y="581568"/>
                    <a:pt x="0" y="569179"/>
                  </a:cubicBezTo>
                  <a:lnTo>
                    <a:pt x="0" y="219368"/>
                  </a:lnTo>
                  <a:cubicBezTo>
                    <a:pt x="0" y="206979"/>
                    <a:pt x="6588" y="195524"/>
                    <a:pt x="17296" y="189294"/>
                  </a:cubicBezTo>
                  <a:lnTo>
                    <a:pt x="331954" y="6220"/>
                  </a:lnTo>
                  <a:cubicBezTo>
                    <a:pt x="342646" y="0"/>
                    <a:pt x="355854" y="0"/>
                    <a:pt x="366546" y="622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593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178797" y="-3038204"/>
            <a:ext cx="4357593" cy="5070654"/>
            <a:chOff x="0" y="0"/>
            <a:chExt cx="6985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8502"/>
              <a:ext cx="698500" cy="795795"/>
            </a:xfrm>
            <a:custGeom>
              <a:avLst/>
              <a:gdLst/>
              <a:ahLst/>
              <a:cxnLst/>
              <a:rect l="l" t="t" r="r" b="b"/>
              <a:pathLst>
                <a:path w="698500" h="795795">
                  <a:moveTo>
                    <a:pt x="387521" y="13765"/>
                  </a:moveTo>
                  <a:lnTo>
                    <a:pt x="660229" y="172431"/>
                  </a:lnTo>
                  <a:cubicBezTo>
                    <a:pt x="683923" y="186217"/>
                    <a:pt x="698500" y="211562"/>
                    <a:pt x="698500" y="238975"/>
                  </a:cubicBezTo>
                  <a:lnTo>
                    <a:pt x="698500" y="556821"/>
                  </a:lnTo>
                  <a:cubicBezTo>
                    <a:pt x="698500" y="584234"/>
                    <a:pt x="683923" y="609579"/>
                    <a:pt x="660229" y="623365"/>
                  </a:cubicBezTo>
                  <a:lnTo>
                    <a:pt x="387521" y="782031"/>
                  </a:lnTo>
                  <a:cubicBezTo>
                    <a:pt x="363863" y="795796"/>
                    <a:pt x="334637" y="795796"/>
                    <a:pt x="310979" y="782031"/>
                  </a:cubicBezTo>
                  <a:lnTo>
                    <a:pt x="38271" y="623365"/>
                  </a:lnTo>
                  <a:cubicBezTo>
                    <a:pt x="14577" y="609579"/>
                    <a:pt x="0" y="584234"/>
                    <a:pt x="0" y="556821"/>
                  </a:cubicBezTo>
                  <a:lnTo>
                    <a:pt x="0" y="238975"/>
                  </a:lnTo>
                  <a:cubicBezTo>
                    <a:pt x="0" y="211562"/>
                    <a:pt x="14577" y="186217"/>
                    <a:pt x="38271" y="172431"/>
                  </a:cubicBezTo>
                  <a:lnTo>
                    <a:pt x="310979" y="13765"/>
                  </a:lnTo>
                  <a:cubicBezTo>
                    <a:pt x="334637" y="0"/>
                    <a:pt x="363863" y="0"/>
                    <a:pt x="387521" y="13765"/>
                  </a:cubicBezTo>
                  <a:close/>
                </a:path>
              </a:pathLst>
            </a:custGeom>
            <a:solidFill>
              <a:srgbClr val="FBBA37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8031369" y="302310"/>
            <a:ext cx="3970099" cy="895599"/>
          </a:xfrm>
          <a:custGeom>
            <a:avLst/>
            <a:gdLst/>
            <a:ahLst/>
            <a:cxnLst/>
            <a:rect l="l" t="t" r="r" b="b"/>
            <a:pathLst>
              <a:path w="3970099" h="895599">
                <a:moveTo>
                  <a:pt x="0" y="0"/>
                </a:moveTo>
                <a:lnTo>
                  <a:pt x="3970099" y="0"/>
                </a:lnTo>
                <a:lnTo>
                  <a:pt x="3970099" y="895599"/>
                </a:lnTo>
                <a:lnTo>
                  <a:pt x="0" y="8955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382468" y="302310"/>
            <a:ext cx="4032552" cy="957879"/>
          </a:xfrm>
          <a:custGeom>
            <a:avLst/>
            <a:gdLst/>
            <a:ahLst/>
            <a:cxnLst/>
            <a:rect l="l" t="t" r="r" b="b"/>
            <a:pathLst>
              <a:path w="4032552" h="957879">
                <a:moveTo>
                  <a:pt x="0" y="0"/>
                </a:moveTo>
                <a:lnTo>
                  <a:pt x="4032552" y="0"/>
                </a:lnTo>
                <a:lnTo>
                  <a:pt x="4032552" y="957879"/>
                </a:lnTo>
                <a:lnTo>
                  <a:pt x="0" y="9578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2516797" y="267032"/>
            <a:ext cx="5290480" cy="930876"/>
          </a:xfrm>
          <a:custGeom>
            <a:avLst/>
            <a:gdLst/>
            <a:ahLst/>
            <a:cxnLst/>
            <a:rect l="l" t="t" r="r" b="b"/>
            <a:pathLst>
              <a:path w="5290480" h="930876">
                <a:moveTo>
                  <a:pt x="0" y="0"/>
                </a:moveTo>
                <a:lnTo>
                  <a:pt x="5290480" y="0"/>
                </a:lnTo>
                <a:lnTo>
                  <a:pt x="5290480" y="930877"/>
                </a:lnTo>
                <a:lnTo>
                  <a:pt x="0" y="9308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948563" y="2988279"/>
            <a:ext cx="1747916" cy="1738382"/>
          </a:xfrm>
          <a:custGeom>
            <a:avLst/>
            <a:gdLst/>
            <a:ahLst/>
            <a:cxnLst/>
            <a:rect l="l" t="t" r="r" b="b"/>
            <a:pathLst>
              <a:path w="1747916" h="1738382">
                <a:moveTo>
                  <a:pt x="0" y="0"/>
                </a:moveTo>
                <a:lnTo>
                  <a:pt x="1747916" y="0"/>
                </a:lnTo>
                <a:lnTo>
                  <a:pt x="1747916" y="1738382"/>
                </a:lnTo>
                <a:lnTo>
                  <a:pt x="0" y="17383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287806" y="6192898"/>
            <a:ext cx="2460723" cy="2460723"/>
          </a:xfrm>
          <a:custGeom>
            <a:avLst/>
            <a:gdLst/>
            <a:ahLst/>
            <a:cxnLst/>
            <a:rect l="l" t="t" r="r" b="b"/>
            <a:pathLst>
              <a:path w="2460723" h="2460723">
                <a:moveTo>
                  <a:pt x="0" y="0"/>
                </a:moveTo>
                <a:lnTo>
                  <a:pt x="2460722" y="0"/>
                </a:lnTo>
                <a:lnTo>
                  <a:pt x="2460722" y="2460722"/>
                </a:lnTo>
                <a:lnTo>
                  <a:pt x="0" y="24607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1357820" y="3649432"/>
            <a:ext cx="11091244" cy="929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56"/>
              </a:lnSpc>
            </a:pPr>
            <a:r>
              <a:rPr lang="en-US" sz="6688" spc="-200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From Theory to Practice: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356091" y="4950488"/>
            <a:ext cx="15595895" cy="811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72"/>
              </a:lnSpc>
            </a:pPr>
            <a:r>
              <a:rPr lang="en-US" sz="5862" spc="-175">
                <a:solidFill>
                  <a:srgbClr val="1C2392"/>
                </a:solidFill>
                <a:latin typeface="Lora"/>
                <a:ea typeface="Lora"/>
                <a:cs typeface="Lora"/>
                <a:sym typeface="Lora"/>
              </a:rPr>
              <a:t>“Implementing a queue in python using lists”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839862" y="1531284"/>
            <a:ext cx="6115625" cy="296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0"/>
              </a:lnSpc>
            </a:pPr>
            <a:r>
              <a:rPr lang="en-US" sz="2084" b="1" spc="-62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Department of computer science and mathematics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645161" y="1856043"/>
            <a:ext cx="6505027" cy="27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2"/>
              </a:lnSpc>
            </a:pPr>
            <a:r>
              <a:rPr lang="en-US" sz="2039" b="1" spc="-6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Master of artificial intelligence and distributed systems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20586" y="2174298"/>
            <a:ext cx="6378212" cy="273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39"/>
              </a:lnSpc>
            </a:pPr>
            <a:r>
              <a:rPr lang="en-US" sz="1999" b="1" spc="-59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Data Structures and algorithmics in python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020307" y="9308488"/>
            <a:ext cx="4725238" cy="454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03"/>
              </a:lnSpc>
            </a:pPr>
            <a:r>
              <a:rPr lang="en-US" sz="2645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Academic year : 2024/2025</a:t>
            </a:r>
          </a:p>
        </p:txBody>
      </p:sp>
      <p:sp>
        <p:nvSpPr>
          <p:cNvPr id="37" name="Espace réservé du pied de page 36"/>
          <p:cNvSpPr>
            <a:spLocks noGrp="1"/>
          </p:cNvSpPr>
          <p:nvPr>
            <p:ph type="ftr" sz="quarter" idx="11"/>
          </p:nvPr>
        </p:nvSpPr>
        <p:spPr>
          <a:xfrm>
            <a:off x="3749561" y="6414052"/>
            <a:ext cx="2895600" cy="305665"/>
          </a:xfrm>
        </p:spPr>
        <p:txBody>
          <a:bodyPr/>
          <a:lstStyle/>
          <a:p>
            <a:r>
              <a:rPr lang="en-GB" dirty="0" smtClean="0"/>
              <a:t>1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21037" y="-3782145"/>
            <a:ext cx="5449737" cy="6341512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6798"/>
              <a:ext cx="698500" cy="799203"/>
            </a:xfrm>
            <a:custGeom>
              <a:avLst/>
              <a:gdLst/>
              <a:ahLst/>
              <a:cxnLst/>
              <a:rect l="l" t="t" r="r" b="b"/>
              <a:pathLst>
                <a:path w="698500" h="799203">
                  <a:moveTo>
                    <a:pt x="379851" y="11007"/>
                  </a:moveTo>
                  <a:lnTo>
                    <a:pt x="667899" y="178597"/>
                  </a:lnTo>
                  <a:cubicBezTo>
                    <a:pt x="686845" y="189621"/>
                    <a:pt x="698500" y="209887"/>
                    <a:pt x="698500" y="231806"/>
                  </a:cubicBezTo>
                  <a:lnTo>
                    <a:pt x="698500" y="567398"/>
                  </a:lnTo>
                  <a:cubicBezTo>
                    <a:pt x="698500" y="589317"/>
                    <a:pt x="686845" y="609583"/>
                    <a:pt x="667899" y="620606"/>
                  </a:cubicBezTo>
                  <a:lnTo>
                    <a:pt x="379851" y="788198"/>
                  </a:lnTo>
                  <a:cubicBezTo>
                    <a:pt x="360935" y="799204"/>
                    <a:pt x="337565" y="799204"/>
                    <a:pt x="318649" y="788198"/>
                  </a:cubicBezTo>
                  <a:lnTo>
                    <a:pt x="30601" y="620606"/>
                  </a:lnTo>
                  <a:cubicBezTo>
                    <a:pt x="11655" y="609583"/>
                    <a:pt x="0" y="589317"/>
                    <a:pt x="0" y="567398"/>
                  </a:cubicBezTo>
                  <a:lnTo>
                    <a:pt x="0" y="231806"/>
                  </a:lnTo>
                  <a:cubicBezTo>
                    <a:pt x="0" y="209887"/>
                    <a:pt x="11655" y="189621"/>
                    <a:pt x="30601" y="178597"/>
                  </a:cubicBezTo>
                  <a:lnTo>
                    <a:pt x="318649" y="11007"/>
                  </a:lnTo>
                  <a:cubicBezTo>
                    <a:pt x="337565" y="0"/>
                    <a:pt x="360935" y="0"/>
                    <a:pt x="379851" y="11007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7253818" y="462784"/>
            <a:ext cx="8044981" cy="9361432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4605"/>
              <a:ext cx="698500" cy="803589"/>
            </a:xfrm>
            <a:custGeom>
              <a:avLst/>
              <a:gdLst/>
              <a:ahLst/>
              <a:cxnLst/>
              <a:rect l="l" t="t" r="r" b="b"/>
              <a:pathLst>
                <a:path w="698500" h="803589">
                  <a:moveTo>
                    <a:pt x="369980" y="7456"/>
                  </a:moveTo>
                  <a:lnTo>
                    <a:pt x="677770" y="186534"/>
                  </a:lnTo>
                  <a:cubicBezTo>
                    <a:pt x="690605" y="194001"/>
                    <a:pt x="698500" y="207730"/>
                    <a:pt x="698500" y="222578"/>
                  </a:cubicBezTo>
                  <a:lnTo>
                    <a:pt x="698500" y="581012"/>
                  </a:lnTo>
                  <a:cubicBezTo>
                    <a:pt x="698500" y="595860"/>
                    <a:pt x="690605" y="609589"/>
                    <a:pt x="677770" y="617056"/>
                  </a:cubicBezTo>
                  <a:lnTo>
                    <a:pt x="369980" y="796134"/>
                  </a:lnTo>
                  <a:cubicBezTo>
                    <a:pt x="357165" y="803590"/>
                    <a:pt x="341335" y="803590"/>
                    <a:pt x="328520" y="796134"/>
                  </a:cubicBezTo>
                  <a:lnTo>
                    <a:pt x="20730" y="617056"/>
                  </a:lnTo>
                  <a:cubicBezTo>
                    <a:pt x="7895" y="609589"/>
                    <a:pt x="0" y="595860"/>
                    <a:pt x="0" y="581012"/>
                  </a:cubicBezTo>
                  <a:lnTo>
                    <a:pt x="0" y="222578"/>
                  </a:lnTo>
                  <a:cubicBezTo>
                    <a:pt x="0" y="207730"/>
                    <a:pt x="7895" y="194001"/>
                    <a:pt x="20730" y="186534"/>
                  </a:cubicBezTo>
                  <a:lnTo>
                    <a:pt x="328520" y="7456"/>
                  </a:lnTo>
                  <a:cubicBezTo>
                    <a:pt x="341335" y="0"/>
                    <a:pt x="357165" y="0"/>
                    <a:pt x="369980" y="7456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0944" y="735405"/>
            <a:ext cx="4308877" cy="778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b="1" spc="-45">
                <a:solidFill>
                  <a:srgbClr val="101AAF"/>
                </a:solidFill>
                <a:latin typeface="Lora Bold"/>
                <a:ea typeface="Lora Bold"/>
                <a:cs typeface="Lora Bold"/>
                <a:sym typeface="Lora Bold"/>
              </a:rPr>
              <a:t>Queue?</a:t>
            </a:r>
          </a:p>
        </p:txBody>
      </p:sp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1902" t="55235" r="50345" b="1351"/>
          <a:stretch>
            <a:fillRect/>
          </a:stretch>
        </p:blipFill>
        <p:spPr>
          <a:xfrm>
            <a:off x="2743200" y="1723466"/>
            <a:ext cx="6143843" cy="7258458"/>
          </a:xfrm>
          <a:prstGeom prst="rect">
            <a:avLst/>
          </a:prstGeom>
        </p:spPr>
      </p:pic>
      <p:pic>
        <p:nvPicPr>
          <p:cNvPr id="11" name="Picture 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50930" t="55235" r="1170" b="1351"/>
          <a:stretch>
            <a:fillRect/>
          </a:stretch>
        </p:blipFill>
        <p:spPr>
          <a:xfrm>
            <a:off x="9762042" y="1723466"/>
            <a:ext cx="6162673" cy="72584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21037" y="-3539368"/>
            <a:ext cx="5449737" cy="6341512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6798"/>
              <a:ext cx="698500" cy="799203"/>
            </a:xfrm>
            <a:custGeom>
              <a:avLst/>
              <a:gdLst/>
              <a:ahLst/>
              <a:cxnLst/>
              <a:rect l="l" t="t" r="r" b="b"/>
              <a:pathLst>
                <a:path w="698500" h="799203">
                  <a:moveTo>
                    <a:pt x="379851" y="11007"/>
                  </a:moveTo>
                  <a:lnTo>
                    <a:pt x="667899" y="178597"/>
                  </a:lnTo>
                  <a:cubicBezTo>
                    <a:pt x="686845" y="189621"/>
                    <a:pt x="698500" y="209887"/>
                    <a:pt x="698500" y="231806"/>
                  </a:cubicBezTo>
                  <a:lnTo>
                    <a:pt x="698500" y="567398"/>
                  </a:lnTo>
                  <a:cubicBezTo>
                    <a:pt x="698500" y="589317"/>
                    <a:pt x="686845" y="609583"/>
                    <a:pt x="667899" y="620606"/>
                  </a:cubicBezTo>
                  <a:lnTo>
                    <a:pt x="379851" y="788198"/>
                  </a:lnTo>
                  <a:cubicBezTo>
                    <a:pt x="360935" y="799204"/>
                    <a:pt x="337565" y="799204"/>
                    <a:pt x="318649" y="788198"/>
                  </a:cubicBezTo>
                  <a:lnTo>
                    <a:pt x="30601" y="620606"/>
                  </a:lnTo>
                  <a:cubicBezTo>
                    <a:pt x="11655" y="609583"/>
                    <a:pt x="0" y="589317"/>
                    <a:pt x="0" y="567398"/>
                  </a:cubicBezTo>
                  <a:lnTo>
                    <a:pt x="0" y="231806"/>
                  </a:lnTo>
                  <a:cubicBezTo>
                    <a:pt x="0" y="209887"/>
                    <a:pt x="11655" y="189621"/>
                    <a:pt x="30601" y="178597"/>
                  </a:cubicBezTo>
                  <a:lnTo>
                    <a:pt x="318649" y="11007"/>
                  </a:lnTo>
                  <a:cubicBezTo>
                    <a:pt x="337565" y="0"/>
                    <a:pt x="360935" y="0"/>
                    <a:pt x="379851" y="11007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7253818" y="462784"/>
            <a:ext cx="8044981" cy="9361432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4605"/>
              <a:ext cx="698500" cy="803589"/>
            </a:xfrm>
            <a:custGeom>
              <a:avLst/>
              <a:gdLst/>
              <a:ahLst/>
              <a:cxnLst/>
              <a:rect l="l" t="t" r="r" b="b"/>
              <a:pathLst>
                <a:path w="698500" h="803589">
                  <a:moveTo>
                    <a:pt x="369980" y="7456"/>
                  </a:moveTo>
                  <a:lnTo>
                    <a:pt x="677770" y="186534"/>
                  </a:lnTo>
                  <a:cubicBezTo>
                    <a:pt x="690605" y="194001"/>
                    <a:pt x="698500" y="207730"/>
                    <a:pt x="698500" y="222578"/>
                  </a:cubicBezTo>
                  <a:lnTo>
                    <a:pt x="698500" y="581012"/>
                  </a:lnTo>
                  <a:cubicBezTo>
                    <a:pt x="698500" y="595860"/>
                    <a:pt x="690605" y="609589"/>
                    <a:pt x="677770" y="617056"/>
                  </a:cubicBezTo>
                  <a:lnTo>
                    <a:pt x="369980" y="796134"/>
                  </a:lnTo>
                  <a:cubicBezTo>
                    <a:pt x="357165" y="803590"/>
                    <a:pt x="341335" y="803590"/>
                    <a:pt x="328520" y="796134"/>
                  </a:cubicBezTo>
                  <a:lnTo>
                    <a:pt x="20730" y="617056"/>
                  </a:lnTo>
                  <a:cubicBezTo>
                    <a:pt x="7895" y="609589"/>
                    <a:pt x="0" y="595860"/>
                    <a:pt x="0" y="581012"/>
                  </a:cubicBezTo>
                  <a:lnTo>
                    <a:pt x="0" y="222578"/>
                  </a:lnTo>
                  <a:cubicBezTo>
                    <a:pt x="0" y="207730"/>
                    <a:pt x="7895" y="194001"/>
                    <a:pt x="20730" y="186534"/>
                  </a:cubicBezTo>
                  <a:lnTo>
                    <a:pt x="328520" y="7456"/>
                  </a:lnTo>
                  <a:cubicBezTo>
                    <a:pt x="341335" y="0"/>
                    <a:pt x="357165" y="0"/>
                    <a:pt x="369980" y="7456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0944" y="735405"/>
            <a:ext cx="4308877" cy="778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b="1" spc="-45">
                <a:solidFill>
                  <a:srgbClr val="101AAF"/>
                </a:solidFill>
                <a:latin typeface="Lora Bold"/>
                <a:ea typeface="Lora Bold"/>
                <a:cs typeface="Lora Bold"/>
                <a:sym typeface="Lora Bold"/>
              </a:rPr>
              <a:t>Queue?</a:t>
            </a:r>
          </a:p>
        </p:txBody>
      </p:sp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1902" t="11510" r="50199" b="45387"/>
          <a:stretch>
            <a:fillRect/>
          </a:stretch>
        </p:blipFill>
        <p:spPr>
          <a:xfrm>
            <a:off x="2481874" y="1853118"/>
            <a:ext cx="6162673" cy="7206546"/>
          </a:xfrm>
          <a:prstGeom prst="rect">
            <a:avLst/>
          </a:prstGeom>
        </p:spPr>
      </p:pic>
      <p:pic>
        <p:nvPicPr>
          <p:cNvPr id="11" name="Picture 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50638" t="11650" r="1609" b="45684"/>
          <a:stretch>
            <a:fillRect/>
          </a:stretch>
        </p:blipFill>
        <p:spPr>
          <a:xfrm>
            <a:off x="9560161" y="1889700"/>
            <a:ext cx="6143843" cy="7133383"/>
          </a:xfrm>
          <a:prstGeom prst="rect">
            <a:avLst/>
          </a:prstGeom>
        </p:spPr>
      </p:pic>
      <p:sp>
        <p:nvSpPr>
          <p:cNvPr id="14" name="Espace réservé du pied de page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421037" y="-3539368"/>
            <a:ext cx="5449737" cy="6341512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6798"/>
              <a:ext cx="698500" cy="799203"/>
            </a:xfrm>
            <a:custGeom>
              <a:avLst/>
              <a:gdLst/>
              <a:ahLst/>
              <a:cxnLst/>
              <a:rect l="l" t="t" r="r" b="b"/>
              <a:pathLst>
                <a:path w="698500" h="799203">
                  <a:moveTo>
                    <a:pt x="379851" y="11007"/>
                  </a:moveTo>
                  <a:lnTo>
                    <a:pt x="667899" y="178597"/>
                  </a:lnTo>
                  <a:cubicBezTo>
                    <a:pt x="686845" y="189621"/>
                    <a:pt x="698500" y="209887"/>
                    <a:pt x="698500" y="231806"/>
                  </a:cubicBezTo>
                  <a:lnTo>
                    <a:pt x="698500" y="567398"/>
                  </a:lnTo>
                  <a:cubicBezTo>
                    <a:pt x="698500" y="589317"/>
                    <a:pt x="686845" y="609583"/>
                    <a:pt x="667899" y="620606"/>
                  </a:cubicBezTo>
                  <a:lnTo>
                    <a:pt x="379851" y="788198"/>
                  </a:lnTo>
                  <a:cubicBezTo>
                    <a:pt x="360935" y="799204"/>
                    <a:pt x="337565" y="799204"/>
                    <a:pt x="318649" y="788198"/>
                  </a:cubicBezTo>
                  <a:lnTo>
                    <a:pt x="30601" y="620606"/>
                  </a:lnTo>
                  <a:cubicBezTo>
                    <a:pt x="11655" y="609583"/>
                    <a:pt x="0" y="589317"/>
                    <a:pt x="0" y="567398"/>
                  </a:cubicBezTo>
                  <a:lnTo>
                    <a:pt x="0" y="231806"/>
                  </a:lnTo>
                  <a:cubicBezTo>
                    <a:pt x="0" y="209887"/>
                    <a:pt x="11655" y="189621"/>
                    <a:pt x="30601" y="178597"/>
                  </a:cubicBezTo>
                  <a:lnTo>
                    <a:pt x="318649" y="11007"/>
                  </a:lnTo>
                  <a:cubicBezTo>
                    <a:pt x="337565" y="0"/>
                    <a:pt x="360935" y="0"/>
                    <a:pt x="379851" y="11007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7253818" y="462784"/>
            <a:ext cx="8044981" cy="9361432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4605"/>
              <a:ext cx="698500" cy="803589"/>
            </a:xfrm>
            <a:custGeom>
              <a:avLst/>
              <a:gdLst/>
              <a:ahLst/>
              <a:cxnLst/>
              <a:rect l="l" t="t" r="r" b="b"/>
              <a:pathLst>
                <a:path w="698500" h="803589">
                  <a:moveTo>
                    <a:pt x="369980" y="7456"/>
                  </a:moveTo>
                  <a:lnTo>
                    <a:pt x="677770" y="186534"/>
                  </a:lnTo>
                  <a:cubicBezTo>
                    <a:pt x="690605" y="194001"/>
                    <a:pt x="698500" y="207730"/>
                    <a:pt x="698500" y="222578"/>
                  </a:cubicBezTo>
                  <a:lnTo>
                    <a:pt x="698500" y="581012"/>
                  </a:lnTo>
                  <a:cubicBezTo>
                    <a:pt x="698500" y="595860"/>
                    <a:pt x="690605" y="609589"/>
                    <a:pt x="677770" y="617056"/>
                  </a:cubicBezTo>
                  <a:lnTo>
                    <a:pt x="369980" y="796134"/>
                  </a:lnTo>
                  <a:cubicBezTo>
                    <a:pt x="357165" y="803590"/>
                    <a:pt x="341335" y="803590"/>
                    <a:pt x="328520" y="796134"/>
                  </a:cubicBezTo>
                  <a:lnTo>
                    <a:pt x="20730" y="617056"/>
                  </a:lnTo>
                  <a:cubicBezTo>
                    <a:pt x="7895" y="609589"/>
                    <a:pt x="0" y="595860"/>
                    <a:pt x="0" y="581012"/>
                  </a:cubicBezTo>
                  <a:lnTo>
                    <a:pt x="0" y="222578"/>
                  </a:lnTo>
                  <a:cubicBezTo>
                    <a:pt x="0" y="207730"/>
                    <a:pt x="7895" y="194001"/>
                    <a:pt x="20730" y="186534"/>
                  </a:cubicBezTo>
                  <a:lnTo>
                    <a:pt x="328520" y="7456"/>
                  </a:lnTo>
                  <a:cubicBezTo>
                    <a:pt x="341335" y="0"/>
                    <a:pt x="357165" y="0"/>
                    <a:pt x="369980" y="7456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116127" y="6950943"/>
            <a:ext cx="7631271" cy="2593151"/>
          </a:xfrm>
          <a:custGeom>
            <a:avLst/>
            <a:gdLst/>
            <a:ahLst/>
            <a:cxnLst/>
            <a:rect l="l" t="t" r="r" b="b"/>
            <a:pathLst>
              <a:path w="7631271" h="2593151">
                <a:moveTo>
                  <a:pt x="0" y="0"/>
                </a:moveTo>
                <a:lnTo>
                  <a:pt x="7631272" y="0"/>
                </a:lnTo>
                <a:lnTo>
                  <a:pt x="7631272" y="2593150"/>
                </a:lnTo>
                <a:lnTo>
                  <a:pt x="0" y="25931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10395304" y="-368612"/>
            <a:ext cx="7892696" cy="5919522"/>
          </a:xfrm>
          <a:prstGeom prst="rect">
            <a:avLst/>
          </a:prstGeom>
        </p:spPr>
      </p:pic>
      <p:pic>
        <p:nvPicPr>
          <p:cNvPr id="11" name="Picture 11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rcRect l="5121" t="11204" r="6654" b="17261"/>
          <a:stretch>
            <a:fillRect/>
          </a:stretch>
        </p:blipFill>
        <p:spPr>
          <a:xfrm>
            <a:off x="1401960" y="1854872"/>
            <a:ext cx="8927083" cy="481984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54334" y="800136"/>
            <a:ext cx="4308877" cy="778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b="1" spc="-45">
                <a:solidFill>
                  <a:srgbClr val="101AAF"/>
                </a:solidFill>
                <a:latin typeface="Lora Bold"/>
                <a:ea typeface="Lora Bold"/>
                <a:cs typeface="Lora Bold"/>
                <a:sym typeface="Lora Bold"/>
              </a:rPr>
              <a:t>FIFO Concept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12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00289" y="-2137040"/>
            <a:ext cx="3175423" cy="3695037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11668"/>
              <a:ext cx="698500" cy="789465"/>
            </a:xfrm>
            <a:custGeom>
              <a:avLst/>
              <a:gdLst/>
              <a:ahLst/>
              <a:cxnLst/>
              <a:rect l="l" t="t" r="r" b="b"/>
              <a:pathLst>
                <a:path w="698500" h="789465">
                  <a:moveTo>
                    <a:pt x="401769" y="18889"/>
                  </a:moveTo>
                  <a:lnTo>
                    <a:pt x="645981" y="160975"/>
                  </a:lnTo>
                  <a:cubicBezTo>
                    <a:pt x="678497" y="179894"/>
                    <a:pt x="698500" y="214675"/>
                    <a:pt x="698500" y="252293"/>
                  </a:cubicBezTo>
                  <a:lnTo>
                    <a:pt x="698500" y="537171"/>
                  </a:lnTo>
                  <a:cubicBezTo>
                    <a:pt x="698500" y="574789"/>
                    <a:pt x="678497" y="609570"/>
                    <a:pt x="645981" y="628489"/>
                  </a:cubicBezTo>
                  <a:lnTo>
                    <a:pt x="401769" y="770575"/>
                  </a:lnTo>
                  <a:cubicBezTo>
                    <a:pt x="369304" y="789464"/>
                    <a:pt x="329196" y="789464"/>
                    <a:pt x="296731" y="770575"/>
                  </a:cubicBezTo>
                  <a:lnTo>
                    <a:pt x="52519" y="628489"/>
                  </a:lnTo>
                  <a:cubicBezTo>
                    <a:pt x="20003" y="609570"/>
                    <a:pt x="0" y="574789"/>
                    <a:pt x="0" y="537171"/>
                  </a:cubicBezTo>
                  <a:lnTo>
                    <a:pt x="0" y="252293"/>
                  </a:lnTo>
                  <a:cubicBezTo>
                    <a:pt x="0" y="214675"/>
                    <a:pt x="20003" y="179894"/>
                    <a:pt x="52519" y="160975"/>
                  </a:cubicBezTo>
                  <a:lnTo>
                    <a:pt x="296731" y="18889"/>
                  </a:lnTo>
                  <a:cubicBezTo>
                    <a:pt x="329196" y="0"/>
                    <a:pt x="369304" y="0"/>
                    <a:pt x="401769" y="1888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259300" y="329482"/>
            <a:ext cx="8044981" cy="9361432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4605"/>
              <a:ext cx="698500" cy="803589"/>
            </a:xfrm>
            <a:custGeom>
              <a:avLst/>
              <a:gdLst/>
              <a:ahLst/>
              <a:cxnLst/>
              <a:rect l="l" t="t" r="r" b="b"/>
              <a:pathLst>
                <a:path w="698500" h="803589">
                  <a:moveTo>
                    <a:pt x="369980" y="7456"/>
                  </a:moveTo>
                  <a:lnTo>
                    <a:pt x="677770" y="186534"/>
                  </a:lnTo>
                  <a:cubicBezTo>
                    <a:pt x="690605" y="194001"/>
                    <a:pt x="698500" y="207730"/>
                    <a:pt x="698500" y="222578"/>
                  </a:cubicBezTo>
                  <a:lnTo>
                    <a:pt x="698500" y="581012"/>
                  </a:lnTo>
                  <a:cubicBezTo>
                    <a:pt x="698500" y="595860"/>
                    <a:pt x="690605" y="609589"/>
                    <a:pt x="677770" y="617056"/>
                  </a:cubicBezTo>
                  <a:lnTo>
                    <a:pt x="369980" y="796134"/>
                  </a:lnTo>
                  <a:cubicBezTo>
                    <a:pt x="357165" y="803590"/>
                    <a:pt x="341335" y="803590"/>
                    <a:pt x="328520" y="796134"/>
                  </a:cubicBezTo>
                  <a:lnTo>
                    <a:pt x="20730" y="617056"/>
                  </a:lnTo>
                  <a:cubicBezTo>
                    <a:pt x="7895" y="609589"/>
                    <a:pt x="0" y="595860"/>
                    <a:pt x="0" y="581012"/>
                  </a:cubicBezTo>
                  <a:lnTo>
                    <a:pt x="0" y="222578"/>
                  </a:lnTo>
                  <a:cubicBezTo>
                    <a:pt x="0" y="207730"/>
                    <a:pt x="7895" y="194001"/>
                    <a:pt x="20730" y="186534"/>
                  </a:cubicBezTo>
                  <a:lnTo>
                    <a:pt x="328520" y="7456"/>
                  </a:lnTo>
                  <a:cubicBezTo>
                    <a:pt x="341335" y="0"/>
                    <a:pt x="357165" y="0"/>
                    <a:pt x="369980" y="7456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888607" y="3844740"/>
            <a:ext cx="13119813" cy="4123370"/>
          </a:xfrm>
          <a:custGeom>
            <a:avLst/>
            <a:gdLst/>
            <a:ahLst/>
            <a:cxnLst/>
            <a:rect l="l" t="t" r="r" b="b"/>
            <a:pathLst>
              <a:path w="13119813" h="4123370">
                <a:moveTo>
                  <a:pt x="0" y="0"/>
                </a:moveTo>
                <a:lnTo>
                  <a:pt x="13119813" y="0"/>
                </a:lnTo>
                <a:lnTo>
                  <a:pt x="13119813" y="4123370"/>
                </a:lnTo>
                <a:lnTo>
                  <a:pt x="0" y="41233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55401" y="-85725"/>
            <a:ext cx="11878900" cy="2397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endParaRPr/>
          </a:p>
          <a:p>
            <a:pPr algn="l">
              <a:lnSpc>
                <a:spcPts val="6439"/>
              </a:lnSpc>
            </a:pPr>
            <a:r>
              <a:rPr lang="en-US" sz="4599" b="1" spc="-45">
                <a:solidFill>
                  <a:srgbClr val="101AAF"/>
                </a:solidFill>
                <a:latin typeface="Lora Bold"/>
                <a:ea typeface="Lora Bold"/>
                <a:cs typeface="Lora Bold"/>
                <a:sym typeface="Lora Bold"/>
              </a:rPr>
              <a:t>1st implementation : </a:t>
            </a:r>
          </a:p>
          <a:p>
            <a:pPr algn="l">
              <a:lnSpc>
                <a:spcPts val="6439"/>
              </a:lnSpc>
              <a:spcBef>
                <a:spcPct val="0"/>
              </a:spcBef>
            </a:pPr>
            <a:r>
              <a:rPr lang="en-US" sz="4599" b="1" spc="-45">
                <a:solidFill>
                  <a:srgbClr val="101AAF"/>
                </a:solidFill>
                <a:latin typeface="Lora Bold"/>
                <a:ea typeface="Lora Bold"/>
                <a:cs typeface="Lora Bold"/>
                <a:sym typeface="Lora Bold"/>
              </a:rPr>
              <a:t>implementing Queues with a Standard list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40530" y="2455306"/>
            <a:ext cx="3935602" cy="58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8"/>
              </a:lnSpc>
              <a:spcBef>
                <a:spcPct val="0"/>
              </a:spcBef>
            </a:pPr>
            <a:r>
              <a:rPr lang="en-US" sz="3491" b="1" spc="-34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Standard list?</a:t>
            </a:r>
          </a:p>
        </p:txBody>
      </p:sp>
      <p:sp>
        <p:nvSpPr>
          <p:cNvPr id="14" name="Espace réservé du pied de page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700289" y="-2137040"/>
            <a:ext cx="3175423" cy="3695037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11668"/>
              <a:ext cx="698500" cy="789465"/>
            </a:xfrm>
            <a:custGeom>
              <a:avLst/>
              <a:gdLst/>
              <a:ahLst/>
              <a:cxnLst/>
              <a:rect l="l" t="t" r="r" b="b"/>
              <a:pathLst>
                <a:path w="698500" h="789465">
                  <a:moveTo>
                    <a:pt x="401769" y="18889"/>
                  </a:moveTo>
                  <a:lnTo>
                    <a:pt x="645981" y="160975"/>
                  </a:lnTo>
                  <a:cubicBezTo>
                    <a:pt x="678497" y="179894"/>
                    <a:pt x="698500" y="214675"/>
                    <a:pt x="698500" y="252293"/>
                  </a:cubicBezTo>
                  <a:lnTo>
                    <a:pt x="698500" y="537171"/>
                  </a:lnTo>
                  <a:cubicBezTo>
                    <a:pt x="698500" y="574789"/>
                    <a:pt x="678497" y="609570"/>
                    <a:pt x="645981" y="628489"/>
                  </a:cubicBezTo>
                  <a:lnTo>
                    <a:pt x="401769" y="770575"/>
                  </a:lnTo>
                  <a:cubicBezTo>
                    <a:pt x="369304" y="789464"/>
                    <a:pt x="329196" y="789464"/>
                    <a:pt x="296731" y="770575"/>
                  </a:cubicBezTo>
                  <a:lnTo>
                    <a:pt x="52519" y="628489"/>
                  </a:lnTo>
                  <a:cubicBezTo>
                    <a:pt x="20003" y="609570"/>
                    <a:pt x="0" y="574789"/>
                    <a:pt x="0" y="537171"/>
                  </a:cubicBezTo>
                  <a:lnTo>
                    <a:pt x="0" y="252293"/>
                  </a:lnTo>
                  <a:cubicBezTo>
                    <a:pt x="0" y="214675"/>
                    <a:pt x="20003" y="179894"/>
                    <a:pt x="52519" y="160975"/>
                  </a:cubicBezTo>
                  <a:lnTo>
                    <a:pt x="296731" y="18889"/>
                  </a:lnTo>
                  <a:cubicBezTo>
                    <a:pt x="329196" y="0"/>
                    <a:pt x="369304" y="0"/>
                    <a:pt x="401769" y="1888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081565" y="285049"/>
            <a:ext cx="8044981" cy="9361432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4605"/>
              <a:ext cx="698500" cy="803589"/>
            </a:xfrm>
            <a:custGeom>
              <a:avLst/>
              <a:gdLst/>
              <a:ahLst/>
              <a:cxnLst/>
              <a:rect l="l" t="t" r="r" b="b"/>
              <a:pathLst>
                <a:path w="698500" h="803589">
                  <a:moveTo>
                    <a:pt x="369980" y="7456"/>
                  </a:moveTo>
                  <a:lnTo>
                    <a:pt x="677770" y="186534"/>
                  </a:lnTo>
                  <a:cubicBezTo>
                    <a:pt x="690605" y="194001"/>
                    <a:pt x="698500" y="207730"/>
                    <a:pt x="698500" y="222578"/>
                  </a:cubicBezTo>
                  <a:lnTo>
                    <a:pt x="698500" y="581012"/>
                  </a:lnTo>
                  <a:cubicBezTo>
                    <a:pt x="698500" y="595860"/>
                    <a:pt x="690605" y="609589"/>
                    <a:pt x="677770" y="617056"/>
                  </a:cubicBezTo>
                  <a:lnTo>
                    <a:pt x="369980" y="796134"/>
                  </a:lnTo>
                  <a:cubicBezTo>
                    <a:pt x="357165" y="803590"/>
                    <a:pt x="341335" y="803590"/>
                    <a:pt x="328520" y="796134"/>
                  </a:cubicBezTo>
                  <a:lnTo>
                    <a:pt x="20730" y="617056"/>
                  </a:lnTo>
                  <a:cubicBezTo>
                    <a:pt x="7895" y="609589"/>
                    <a:pt x="0" y="595860"/>
                    <a:pt x="0" y="581012"/>
                  </a:cubicBezTo>
                  <a:lnTo>
                    <a:pt x="0" y="222578"/>
                  </a:lnTo>
                  <a:cubicBezTo>
                    <a:pt x="0" y="207730"/>
                    <a:pt x="7895" y="194001"/>
                    <a:pt x="20730" y="186534"/>
                  </a:cubicBezTo>
                  <a:lnTo>
                    <a:pt x="328520" y="7456"/>
                  </a:lnTo>
                  <a:cubicBezTo>
                    <a:pt x="341335" y="0"/>
                    <a:pt x="357165" y="0"/>
                    <a:pt x="369980" y="7456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160532" y="611389"/>
            <a:ext cx="9412335" cy="9675611"/>
          </a:xfrm>
          <a:custGeom>
            <a:avLst/>
            <a:gdLst/>
            <a:ahLst/>
            <a:cxnLst/>
            <a:rect l="l" t="t" r="r" b="b"/>
            <a:pathLst>
              <a:path w="9412335" h="9675611">
                <a:moveTo>
                  <a:pt x="0" y="0"/>
                </a:moveTo>
                <a:lnTo>
                  <a:pt x="9412335" y="0"/>
                </a:lnTo>
                <a:lnTo>
                  <a:pt x="9412335" y="9675611"/>
                </a:lnTo>
                <a:lnTo>
                  <a:pt x="0" y="967561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492" b="-9106"/>
            </a:stretch>
          </a:blipFill>
        </p:spPr>
      </p:sp>
      <p:sp>
        <p:nvSpPr>
          <p:cNvPr id="12" name="Espace réservé du pied de page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30780" y="-9869742"/>
            <a:ext cx="9613325" cy="11186414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3854"/>
              <a:ext cx="698500" cy="805092"/>
            </a:xfrm>
            <a:custGeom>
              <a:avLst/>
              <a:gdLst/>
              <a:ahLst/>
              <a:cxnLst/>
              <a:rect l="l" t="t" r="r" b="b"/>
              <a:pathLst>
                <a:path w="698500" h="805092">
                  <a:moveTo>
                    <a:pt x="366598" y="6239"/>
                  </a:moveTo>
                  <a:lnTo>
                    <a:pt x="681152" y="189253"/>
                  </a:lnTo>
                  <a:cubicBezTo>
                    <a:pt x="691893" y="195502"/>
                    <a:pt x="698500" y="206990"/>
                    <a:pt x="698500" y="219416"/>
                  </a:cubicBezTo>
                  <a:lnTo>
                    <a:pt x="698500" y="585676"/>
                  </a:lnTo>
                  <a:cubicBezTo>
                    <a:pt x="698500" y="598102"/>
                    <a:pt x="691893" y="609590"/>
                    <a:pt x="681152" y="615839"/>
                  </a:cubicBezTo>
                  <a:lnTo>
                    <a:pt x="366598" y="798853"/>
                  </a:lnTo>
                  <a:cubicBezTo>
                    <a:pt x="355874" y="805092"/>
                    <a:pt x="342626" y="805092"/>
                    <a:pt x="331902" y="798853"/>
                  </a:cubicBezTo>
                  <a:lnTo>
                    <a:pt x="17348" y="615839"/>
                  </a:lnTo>
                  <a:cubicBezTo>
                    <a:pt x="6607" y="609590"/>
                    <a:pt x="0" y="598102"/>
                    <a:pt x="0" y="585676"/>
                  </a:cubicBezTo>
                  <a:lnTo>
                    <a:pt x="0" y="219416"/>
                  </a:lnTo>
                  <a:cubicBezTo>
                    <a:pt x="0" y="206990"/>
                    <a:pt x="6607" y="195502"/>
                    <a:pt x="17348" y="189253"/>
                  </a:cubicBezTo>
                  <a:lnTo>
                    <a:pt x="331902" y="6239"/>
                  </a:lnTo>
                  <a:cubicBezTo>
                    <a:pt x="342626" y="0"/>
                    <a:pt x="355874" y="0"/>
                    <a:pt x="366598" y="623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2772852" y="596582"/>
            <a:ext cx="18079529" cy="778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b="1" spc="-45">
                <a:solidFill>
                  <a:srgbClr val="101AAF"/>
                </a:solidFill>
                <a:latin typeface="Lora Bold"/>
                <a:ea typeface="Lora Bold"/>
                <a:cs typeface="Lora Bold"/>
                <a:sym typeface="Lora Bold"/>
              </a:rPr>
              <a:t>Standard List Methods from scratch: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82966" y="3421926"/>
            <a:ext cx="5605135" cy="6170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1"/>
              </a:lnSpc>
            </a:pPr>
            <a:r>
              <a:rPr lang="en-US" sz="350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ALGORITHM Append (F, x):</a:t>
            </a:r>
          </a:p>
          <a:p>
            <a:pPr algn="l">
              <a:lnSpc>
                <a:spcPts val="4901"/>
              </a:lnSpc>
            </a:pPr>
            <a:r>
              <a:rPr lang="en-US" sz="350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2 INPUT</a:t>
            </a:r>
          </a:p>
          <a:p>
            <a:pPr algn="l">
              <a:lnSpc>
                <a:spcPts val="4901"/>
              </a:lnSpc>
            </a:pPr>
            <a:r>
              <a:rPr lang="en-US" sz="350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3 F: array of size n</a:t>
            </a:r>
          </a:p>
          <a:p>
            <a:pPr algn="l">
              <a:lnSpc>
                <a:spcPts val="4901"/>
              </a:lnSpc>
            </a:pPr>
            <a:r>
              <a:rPr lang="en-US" sz="350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4 x: element to add</a:t>
            </a:r>
          </a:p>
          <a:p>
            <a:pPr algn="l">
              <a:lnSpc>
                <a:spcPts val="4901"/>
              </a:lnSpc>
            </a:pPr>
            <a:r>
              <a:rPr lang="en-US" sz="350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5 BEGIN</a:t>
            </a:r>
          </a:p>
          <a:p>
            <a:pPr algn="l">
              <a:lnSpc>
                <a:spcPts val="4901"/>
              </a:lnSpc>
            </a:pPr>
            <a:r>
              <a:rPr lang="en-US" sz="350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6 F[size of F] ← x</a:t>
            </a:r>
          </a:p>
          <a:p>
            <a:pPr algn="l">
              <a:lnSpc>
                <a:spcPts val="4901"/>
              </a:lnSpc>
            </a:pPr>
            <a:r>
              <a:rPr lang="en-US" sz="350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7 END</a:t>
            </a:r>
          </a:p>
          <a:p>
            <a:pPr algn="l">
              <a:lnSpc>
                <a:spcPts val="4901"/>
              </a:lnSpc>
            </a:pPr>
            <a:endParaRPr lang="en-US" sz="3501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4901"/>
              </a:lnSpc>
            </a:pPr>
            <a:endParaRPr lang="en-US" sz="3501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4901"/>
              </a:lnSpc>
              <a:spcBef>
                <a:spcPct val="0"/>
              </a:spcBef>
            </a:pPr>
            <a:endParaRPr lang="en-US" sz="3501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355401" y="2135077"/>
            <a:ext cx="6260265" cy="928103"/>
            <a:chOff x="0" y="0"/>
            <a:chExt cx="1123579" cy="1665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3579" cy="166574"/>
            </a:xfrm>
            <a:custGeom>
              <a:avLst/>
              <a:gdLst/>
              <a:ahLst/>
              <a:cxnLst/>
              <a:rect l="l" t="t" r="r" b="b"/>
              <a:pathLst>
                <a:path w="1123579" h="166574">
                  <a:moveTo>
                    <a:pt x="63070" y="0"/>
                  </a:moveTo>
                  <a:lnTo>
                    <a:pt x="1060508" y="0"/>
                  </a:lnTo>
                  <a:cubicBezTo>
                    <a:pt x="1077236" y="0"/>
                    <a:pt x="1093278" y="6645"/>
                    <a:pt x="1105106" y="18473"/>
                  </a:cubicBezTo>
                  <a:cubicBezTo>
                    <a:pt x="1116934" y="30301"/>
                    <a:pt x="1123579" y="46343"/>
                    <a:pt x="1123579" y="63070"/>
                  </a:cubicBezTo>
                  <a:lnTo>
                    <a:pt x="1123579" y="103504"/>
                  </a:lnTo>
                  <a:cubicBezTo>
                    <a:pt x="1123579" y="120231"/>
                    <a:pt x="1116934" y="136273"/>
                    <a:pt x="1105106" y="148101"/>
                  </a:cubicBezTo>
                  <a:cubicBezTo>
                    <a:pt x="1093278" y="159929"/>
                    <a:pt x="1077236" y="166574"/>
                    <a:pt x="1060508" y="166574"/>
                  </a:cubicBezTo>
                  <a:lnTo>
                    <a:pt x="63070" y="166574"/>
                  </a:lnTo>
                  <a:cubicBezTo>
                    <a:pt x="28238" y="166574"/>
                    <a:pt x="0" y="138336"/>
                    <a:pt x="0" y="103504"/>
                  </a:cubicBezTo>
                  <a:lnTo>
                    <a:pt x="0" y="63070"/>
                  </a:lnTo>
                  <a:cubicBezTo>
                    <a:pt x="0" y="46343"/>
                    <a:pt x="6645" y="30301"/>
                    <a:pt x="18473" y="18473"/>
                  </a:cubicBezTo>
                  <a:cubicBezTo>
                    <a:pt x="30301" y="6645"/>
                    <a:pt x="46343" y="0"/>
                    <a:pt x="63070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123579" cy="223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spc="-32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ALGORITHM Append (F, x)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786303" y="2135077"/>
            <a:ext cx="6100317" cy="898910"/>
            <a:chOff x="0" y="0"/>
            <a:chExt cx="1130430" cy="1665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0430" cy="166574"/>
            </a:xfrm>
            <a:custGeom>
              <a:avLst/>
              <a:gdLst/>
              <a:ahLst/>
              <a:cxnLst/>
              <a:rect l="l" t="t" r="r" b="b"/>
              <a:pathLst>
                <a:path w="1130430" h="166574">
                  <a:moveTo>
                    <a:pt x="64724" y="0"/>
                  </a:moveTo>
                  <a:lnTo>
                    <a:pt x="1065706" y="0"/>
                  </a:lnTo>
                  <a:cubicBezTo>
                    <a:pt x="1082871" y="0"/>
                    <a:pt x="1099334" y="6819"/>
                    <a:pt x="1111472" y="18957"/>
                  </a:cubicBezTo>
                  <a:cubicBezTo>
                    <a:pt x="1123611" y="31095"/>
                    <a:pt x="1130430" y="47558"/>
                    <a:pt x="1130430" y="64724"/>
                  </a:cubicBezTo>
                  <a:lnTo>
                    <a:pt x="1130430" y="101850"/>
                  </a:lnTo>
                  <a:cubicBezTo>
                    <a:pt x="1130430" y="119016"/>
                    <a:pt x="1123611" y="135479"/>
                    <a:pt x="1111472" y="147617"/>
                  </a:cubicBezTo>
                  <a:cubicBezTo>
                    <a:pt x="1099334" y="159755"/>
                    <a:pt x="1082871" y="166574"/>
                    <a:pt x="1065706" y="166574"/>
                  </a:cubicBezTo>
                  <a:lnTo>
                    <a:pt x="64724" y="166574"/>
                  </a:lnTo>
                  <a:cubicBezTo>
                    <a:pt x="28978" y="166574"/>
                    <a:pt x="0" y="137596"/>
                    <a:pt x="0" y="101850"/>
                  </a:cubicBezTo>
                  <a:lnTo>
                    <a:pt x="0" y="64724"/>
                  </a:lnTo>
                  <a:cubicBezTo>
                    <a:pt x="0" y="28978"/>
                    <a:pt x="28978" y="0"/>
                    <a:pt x="64724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130430" cy="223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spc="-32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ALGORITHM Clear (F)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9144000" y="3421926"/>
            <a:ext cx="6162677" cy="4589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6"/>
              </a:lnSpc>
            </a:pPr>
            <a:r>
              <a:rPr lang="en-US" sz="325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ALGORITHM Clear (F):</a:t>
            </a:r>
          </a:p>
          <a:p>
            <a:pPr algn="l">
              <a:lnSpc>
                <a:spcPts val="4556"/>
              </a:lnSpc>
            </a:pPr>
            <a:r>
              <a:rPr lang="en-US" sz="325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2 INPUT</a:t>
            </a:r>
          </a:p>
          <a:p>
            <a:pPr algn="l">
              <a:lnSpc>
                <a:spcPts val="4556"/>
              </a:lnSpc>
            </a:pPr>
            <a:r>
              <a:rPr lang="en-US" sz="325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3 F: array of size n</a:t>
            </a:r>
          </a:p>
          <a:p>
            <a:pPr algn="l">
              <a:lnSpc>
                <a:spcPts val="4556"/>
              </a:lnSpc>
            </a:pPr>
            <a:r>
              <a:rPr lang="en-US" sz="325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4 BEGIN</a:t>
            </a:r>
          </a:p>
          <a:p>
            <a:pPr algn="l">
              <a:lnSpc>
                <a:spcPts val="4556"/>
              </a:lnSpc>
            </a:pPr>
            <a:r>
              <a:rPr lang="en-US" sz="325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5 FOR i FROM 0 TO size of F DO</a:t>
            </a:r>
          </a:p>
          <a:p>
            <a:pPr algn="l">
              <a:lnSpc>
                <a:spcPts val="4556"/>
              </a:lnSpc>
            </a:pPr>
            <a:r>
              <a:rPr lang="en-US" sz="325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6     F[i] ← NULL</a:t>
            </a:r>
          </a:p>
          <a:p>
            <a:pPr algn="l">
              <a:lnSpc>
                <a:spcPts val="4556"/>
              </a:lnSpc>
            </a:pPr>
            <a:r>
              <a:rPr lang="en-US" sz="325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7 END</a:t>
            </a:r>
          </a:p>
          <a:p>
            <a:pPr algn="l">
              <a:lnSpc>
                <a:spcPts val="4556"/>
              </a:lnSpc>
              <a:spcBef>
                <a:spcPct val="0"/>
              </a:spcBef>
            </a:pPr>
            <a:endParaRPr lang="en-US" sz="3254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497660" y="2029053"/>
            <a:ext cx="6042385" cy="6413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43"/>
              </a:lnSpc>
            </a:pPr>
            <a:r>
              <a:rPr lang="en-US" sz="303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ALGORITHM Remove (F, x):</a:t>
            </a:r>
          </a:p>
          <a:p>
            <a:pPr algn="l">
              <a:lnSpc>
                <a:spcPts val="4243"/>
              </a:lnSpc>
            </a:pPr>
            <a:r>
              <a:rPr lang="en-US" sz="303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2 INPUT</a:t>
            </a:r>
          </a:p>
          <a:p>
            <a:pPr algn="l">
              <a:lnSpc>
                <a:spcPts val="4243"/>
              </a:lnSpc>
            </a:pPr>
            <a:r>
              <a:rPr lang="en-US" sz="303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3 F: array of size n</a:t>
            </a:r>
          </a:p>
          <a:p>
            <a:pPr algn="l">
              <a:lnSpc>
                <a:spcPts val="4243"/>
              </a:lnSpc>
            </a:pPr>
            <a:r>
              <a:rPr lang="en-US" sz="303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4 x: element to remove</a:t>
            </a:r>
          </a:p>
          <a:p>
            <a:pPr algn="l">
              <a:lnSpc>
                <a:spcPts val="4243"/>
              </a:lnSpc>
            </a:pPr>
            <a:r>
              <a:rPr lang="en-US" sz="303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5 BEGIN</a:t>
            </a:r>
          </a:p>
          <a:p>
            <a:pPr algn="l">
              <a:lnSpc>
                <a:spcPts val="4243"/>
              </a:lnSpc>
            </a:pPr>
            <a:r>
              <a:rPr lang="en-US" sz="303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6 index ← Index(F, x)</a:t>
            </a:r>
          </a:p>
          <a:p>
            <a:pPr algn="l">
              <a:lnSpc>
                <a:spcPts val="4243"/>
              </a:lnSpc>
            </a:pPr>
            <a:r>
              <a:rPr lang="en-US" sz="303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7 IF index ≠ -1 THEN</a:t>
            </a:r>
          </a:p>
          <a:p>
            <a:pPr algn="l">
              <a:lnSpc>
                <a:spcPts val="4243"/>
              </a:lnSpc>
            </a:pPr>
            <a:r>
              <a:rPr lang="en-US" sz="303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8     POP(F, index)</a:t>
            </a:r>
          </a:p>
          <a:p>
            <a:pPr algn="l">
              <a:lnSpc>
                <a:spcPts val="4243"/>
              </a:lnSpc>
            </a:pPr>
            <a:r>
              <a:rPr lang="en-US" sz="303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9 ELSE</a:t>
            </a:r>
          </a:p>
          <a:p>
            <a:pPr algn="l">
              <a:lnSpc>
                <a:spcPts val="4243"/>
              </a:lnSpc>
            </a:pPr>
            <a:r>
              <a:rPr lang="en-US" sz="303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10    DISPLAY "element not found"</a:t>
            </a:r>
          </a:p>
          <a:p>
            <a:pPr algn="l">
              <a:lnSpc>
                <a:spcPts val="4243"/>
              </a:lnSpc>
            </a:pPr>
            <a:r>
              <a:rPr lang="en-US" sz="303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11 END</a:t>
            </a:r>
          </a:p>
          <a:p>
            <a:pPr algn="l">
              <a:lnSpc>
                <a:spcPts val="4243"/>
              </a:lnSpc>
              <a:spcBef>
                <a:spcPct val="0"/>
              </a:spcBef>
            </a:pPr>
            <a:endParaRPr lang="en-US" sz="303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355401" y="1028700"/>
            <a:ext cx="6366761" cy="803412"/>
            <a:chOff x="0" y="0"/>
            <a:chExt cx="1320041" cy="1665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320041" cy="166574"/>
            </a:xfrm>
            <a:custGeom>
              <a:avLst/>
              <a:gdLst/>
              <a:ahLst/>
              <a:cxnLst/>
              <a:rect l="l" t="t" r="r" b="b"/>
              <a:pathLst>
                <a:path w="1320041" h="166574">
                  <a:moveTo>
                    <a:pt x="62016" y="0"/>
                  </a:moveTo>
                  <a:lnTo>
                    <a:pt x="1258026" y="0"/>
                  </a:lnTo>
                  <a:cubicBezTo>
                    <a:pt x="1274473" y="0"/>
                    <a:pt x="1290247" y="6534"/>
                    <a:pt x="1301877" y="18164"/>
                  </a:cubicBezTo>
                  <a:cubicBezTo>
                    <a:pt x="1313508" y="29794"/>
                    <a:pt x="1320041" y="45568"/>
                    <a:pt x="1320041" y="62016"/>
                  </a:cubicBezTo>
                  <a:lnTo>
                    <a:pt x="1320041" y="104558"/>
                  </a:lnTo>
                  <a:cubicBezTo>
                    <a:pt x="1320041" y="121006"/>
                    <a:pt x="1313508" y="136780"/>
                    <a:pt x="1301877" y="148410"/>
                  </a:cubicBezTo>
                  <a:cubicBezTo>
                    <a:pt x="1290247" y="160040"/>
                    <a:pt x="1274473" y="166574"/>
                    <a:pt x="1258026" y="166574"/>
                  </a:cubicBezTo>
                  <a:lnTo>
                    <a:pt x="62016" y="166574"/>
                  </a:lnTo>
                  <a:cubicBezTo>
                    <a:pt x="45568" y="166574"/>
                    <a:pt x="29794" y="160040"/>
                    <a:pt x="18164" y="148410"/>
                  </a:cubicBezTo>
                  <a:cubicBezTo>
                    <a:pt x="6534" y="136780"/>
                    <a:pt x="0" y="121006"/>
                    <a:pt x="0" y="104558"/>
                  </a:cubicBezTo>
                  <a:lnTo>
                    <a:pt x="0" y="62016"/>
                  </a:lnTo>
                  <a:cubicBezTo>
                    <a:pt x="0" y="45568"/>
                    <a:pt x="6534" y="29794"/>
                    <a:pt x="18164" y="18164"/>
                  </a:cubicBezTo>
                  <a:cubicBezTo>
                    <a:pt x="29794" y="6534"/>
                    <a:pt x="45568" y="0"/>
                    <a:pt x="62016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320041" cy="223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spc="-32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ALGORITHM Remove (F, x)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9646475" y="2029053"/>
            <a:ext cx="7001806" cy="5825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31"/>
              </a:lnSpc>
            </a:pPr>
            <a:r>
              <a:rPr lang="en-US" sz="3308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ALGORITHM Reverse (F):</a:t>
            </a:r>
          </a:p>
          <a:p>
            <a:pPr algn="l">
              <a:lnSpc>
                <a:spcPts val="4631"/>
              </a:lnSpc>
            </a:pPr>
            <a:r>
              <a:rPr lang="en-US" sz="3308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2 INPUT</a:t>
            </a:r>
          </a:p>
          <a:p>
            <a:pPr algn="l">
              <a:lnSpc>
                <a:spcPts val="4631"/>
              </a:lnSpc>
            </a:pPr>
            <a:r>
              <a:rPr lang="en-US" sz="3308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3 F: array of size n</a:t>
            </a:r>
          </a:p>
          <a:p>
            <a:pPr algn="l">
              <a:lnSpc>
                <a:spcPts val="4631"/>
              </a:lnSpc>
            </a:pPr>
            <a:r>
              <a:rPr lang="en-US" sz="3308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4 BEGIN</a:t>
            </a:r>
          </a:p>
          <a:p>
            <a:pPr algn="l">
              <a:lnSpc>
                <a:spcPts val="4631"/>
              </a:lnSpc>
            </a:pPr>
            <a:r>
              <a:rPr lang="en-US" sz="3308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5 FOR i FROM 0 TO size of F / 2 DO</a:t>
            </a:r>
          </a:p>
          <a:p>
            <a:pPr algn="l">
              <a:lnSpc>
                <a:spcPts val="4631"/>
              </a:lnSpc>
            </a:pPr>
            <a:r>
              <a:rPr lang="en-US" sz="3308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6     temp ← F[i]</a:t>
            </a:r>
          </a:p>
          <a:p>
            <a:pPr algn="l">
              <a:lnSpc>
                <a:spcPts val="4631"/>
              </a:lnSpc>
            </a:pPr>
            <a:r>
              <a:rPr lang="en-US" sz="3308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7     F[i] ← F[size of F - 1 - i]</a:t>
            </a:r>
          </a:p>
          <a:p>
            <a:pPr algn="l">
              <a:lnSpc>
                <a:spcPts val="4631"/>
              </a:lnSpc>
            </a:pPr>
            <a:r>
              <a:rPr lang="en-US" sz="3308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8     F[size of F - 1 - i] ← temp</a:t>
            </a:r>
          </a:p>
          <a:p>
            <a:pPr algn="l">
              <a:lnSpc>
                <a:spcPts val="4631"/>
              </a:lnSpc>
            </a:pPr>
            <a:r>
              <a:rPr lang="en-US" sz="3308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9 END</a:t>
            </a:r>
          </a:p>
          <a:p>
            <a:pPr algn="l">
              <a:lnSpc>
                <a:spcPts val="4631"/>
              </a:lnSpc>
              <a:spcBef>
                <a:spcPct val="0"/>
              </a:spcBef>
            </a:pPr>
            <a:endParaRPr lang="en-US" sz="3308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9646475" y="1028700"/>
            <a:ext cx="5732630" cy="760095"/>
            <a:chOff x="0" y="0"/>
            <a:chExt cx="1509829" cy="2001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09828" cy="200190"/>
            </a:xfrm>
            <a:custGeom>
              <a:avLst/>
              <a:gdLst/>
              <a:ahLst/>
              <a:cxnLst/>
              <a:rect l="l" t="t" r="r" b="b"/>
              <a:pathLst>
                <a:path w="1509828" h="200190">
                  <a:moveTo>
                    <a:pt x="68876" y="0"/>
                  </a:moveTo>
                  <a:lnTo>
                    <a:pt x="1440953" y="0"/>
                  </a:lnTo>
                  <a:cubicBezTo>
                    <a:pt x="1459220" y="0"/>
                    <a:pt x="1476739" y="7257"/>
                    <a:pt x="1489655" y="20173"/>
                  </a:cubicBezTo>
                  <a:cubicBezTo>
                    <a:pt x="1502572" y="33090"/>
                    <a:pt x="1509828" y="50609"/>
                    <a:pt x="1509828" y="68876"/>
                  </a:cubicBezTo>
                  <a:lnTo>
                    <a:pt x="1509828" y="131314"/>
                  </a:lnTo>
                  <a:cubicBezTo>
                    <a:pt x="1509828" y="149581"/>
                    <a:pt x="1502572" y="167100"/>
                    <a:pt x="1489655" y="180016"/>
                  </a:cubicBezTo>
                  <a:cubicBezTo>
                    <a:pt x="1476739" y="192933"/>
                    <a:pt x="1459220" y="200190"/>
                    <a:pt x="1440953" y="200190"/>
                  </a:cubicBezTo>
                  <a:lnTo>
                    <a:pt x="68876" y="200190"/>
                  </a:lnTo>
                  <a:cubicBezTo>
                    <a:pt x="50609" y="200190"/>
                    <a:pt x="33090" y="192933"/>
                    <a:pt x="20173" y="180016"/>
                  </a:cubicBezTo>
                  <a:cubicBezTo>
                    <a:pt x="7257" y="167100"/>
                    <a:pt x="0" y="149581"/>
                    <a:pt x="0" y="131314"/>
                  </a:cubicBezTo>
                  <a:lnTo>
                    <a:pt x="0" y="68876"/>
                  </a:lnTo>
                  <a:cubicBezTo>
                    <a:pt x="0" y="50609"/>
                    <a:pt x="7257" y="33090"/>
                    <a:pt x="20173" y="20173"/>
                  </a:cubicBezTo>
                  <a:cubicBezTo>
                    <a:pt x="33090" y="7257"/>
                    <a:pt x="50609" y="0"/>
                    <a:pt x="68876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509829" cy="257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spc="-32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ALGORITHM Reverse (F)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00655" y="-7943496"/>
            <a:ext cx="9613325" cy="11186414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3854"/>
              <a:ext cx="698500" cy="805092"/>
            </a:xfrm>
            <a:custGeom>
              <a:avLst/>
              <a:gdLst/>
              <a:ahLst/>
              <a:cxnLst/>
              <a:rect l="l" t="t" r="r" b="b"/>
              <a:pathLst>
                <a:path w="698500" h="805092">
                  <a:moveTo>
                    <a:pt x="366598" y="6239"/>
                  </a:moveTo>
                  <a:lnTo>
                    <a:pt x="681152" y="189253"/>
                  </a:lnTo>
                  <a:cubicBezTo>
                    <a:pt x="691893" y="195502"/>
                    <a:pt x="698500" y="206990"/>
                    <a:pt x="698500" y="219416"/>
                  </a:cubicBezTo>
                  <a:lnTo>
                    <a:pt x="698500" y="585676"/>
                  </a:lnTo>
                  <a:cubicBezTo>
                    <a:pt x="698500" y="598102"/>
                    <a:pt x="691893" y="609590"/>
                    <a:pt x="681152" y="615839"/>
                  </a:cubicBezTo>
                  <a:lnTo>
                    <a:pt x="366598" y="798853"/>
                  </a:lnTo>
                  <a:cubicBezTo>
                    <a:pt x="355874" y="805092"/>
                    <a:pt x="342626" y="805092"/>
                    <a:pt x="331902" y="798853"/>
                  </a:cubicBezTo>
                  <a:lnTo>
                    <a:pt x="17348" y="615839"/>
                  </a:lnTo>
                  <a:cubicBezTo>
                    <a:pt x="6607" y="609590"/>
                    <a:pt x="0" y="598102"/>
                    <a:pt x="0" y="585676"/>
                  </a:cubicBezTo>
                  <a:lnTo>
                    <a:pt x="0" y="219416"/>
                  </a:lnTo>
                  <a:cubicBezTo>
                    <a:pt x="0" y="206990"/>
                    <a:pt x="6607" y="195502"/>
                    <a:pt x="17348" y="189253"/>
                  </a:cubicBezTo>
                  <a:lnTo>
                    <a:pt x="331902" y="6239"/>
                  </a:lnTo>
                  <a:cubicBezTo>
                    <a:pt x="342626" y="0"/>
                    <a:pt x="355874" y="0"/>
                    <a:pt x="366598" y="623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49678" y="2166611"/>
            <a:ext cx="7165378" cy="5475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3"/>
              </a:lnSpc>
            </a:pPr>
            <a:r>
              <a:rPr lang="en-US" sz="345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ALGORITHM Copy (F):</a:t>
            </a:r>
          </a:p>
          <a:p>
            <a:pPr algn="l">
              <a:lnSpc>
                <a:spcPts val="4833"/>
              </a:lnSpc>
            </a:pPr>
            <a:r>
              <a:rPr lang="en-US" sz="345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2 INPUT</a:t>
            </a:r>
          </a:p>
          <a:p>
            <a:pPr algn="l">
              <a:lnSpc>
                <a:spcPts val="4833"/>
              </a:lnSpc>
            </a:pPr>
            <a:r>
              <a:rPr lang="en-US" sz="345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3 F: array of size n</a:t>
            </a:r>
          </a:p>
          <a:p>
            <a:pPr algn="l">
              <a:lnSpc>
                <a:spcPts val="4833"/>
              </a:lnSpc>
            </a:pPr>
            <a:r>
              <a:rPr lang="en-US" sz="345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4 BEGIN</a:t>
            </a:r>
          </a:p>
          <a:p>
            <a:pPr algn="l">
              <a:lnSpc>
                <a:spcPts val="4833"/>
              </a:lnSpc>
            </a:pPr>
            <a:r>
              <a:rPr lang="en-US" sz="345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5 FOR i FROM 0 TO size of F DO</a:t>
            </a:r>
          </a:p>
          <a:p>
            <a:pPr algn="l">
              <a:lnSpc>
                <a:spcPts val="4833"/>
              </a:lnSpc>
            </a:pPr>
            <a:r>
              <a:rPr lang="en-US" sz="345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6     G[i] ← F[i]  // G is a new array</a:t>
            </a:r>
          </a:p>
          <a:p>
            <a:pPr algn="l">
              <a:lnSpc>
                <a:spcPts val="4833"/>
              </a:lnSpc>
            </a:pPr>
            <a:r>
              <a:rPr lang="en-US" sz="345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7 END</a:t>
            </a:r>
          </a:p>
          <a:p>
            <a:pPr algn="l">
              <a:lnSpc>
                <a:spcPts val="4833"/>
              </a:lnSpc>
            </a:pPr>
            <a:r>
              <a:rPr lang="en-US" sz="345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8 RETURN G</a:t>
            </a:r>
          </a:p>
          <a:p>
            <a:pPr algn="l">
              <a:lnSpc>
                <a:spcPts val="4833"/>
              </a:lnSpc>
              <a:spcBef>
                <a:spcPct val="0"/>
              </a:spcBef>
            </a:pPr>
            <a:endParaRPr lang="en-US" sz="3452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587632" y="1028700"/>
            <a:ext cx="7252284" cy="915155"/>
            <a:chOff x="0" y="0"/>
            <a:chExt cx="1320041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20041" cy="166574"/>
            </a:xfrm>
            <a:custGeom>
              <a:avLst/>
              <a:gdLst/>
              <a:ahLst/>
              <a:cxnLst/>
              <a:rect l="l" t="t" r="r" b="b"/>
              <a:pathLst>
                <a:path w="1320041" h="166574">
                  <a:moveTo>
                    <a:pt x="54443" y="0"/>
                  </a:moveTo>
                  <a:lnTo>
                    <a:pt x="1265598" y="0"/>
                  </a:lnTo>
                  <a:cubicBezTo>
                    <a:pt x="1295666" y="0"/>
                    <a:pt x="1320041" y="24375"/>
                    <a:pt x="1320041" y="54443"/>
                  </a:cubicBezTo>
                  <a:lnTo>
                    <a:pt x="1320041" y="112131"/>
                  </a:lnTo>
                  <a:cubicBezTo>
                    <a:pt x="1320041" y="126570"/>
                    <a:pt x="1314305" y="140418"/>
                    <a:pt x="1304095" y="150628"/>
                  </a:cubicBezTo>
                  <a:cubicBezTo>
                    <a:pt x="1293885" y="160838"/>
                    <a:pt x="1280037" y="166574"/>
                    <a:pt x="1265598" y="166574"/>
                  </a:cubicBezTo>
                  <a:lnTo>
                    <a:pt x="54443" y="166574"/>
                  </a:lnTo>
                  <a:cubicBezTo>
                    <a:pt x="24375" y="166574"/>
                    <a:pt x="0" y="142199"/>
                    <a:pt x="0" y="112131"/>
                  </a:cubicBezTo>
                  <a:lnTo>
                    <a:pt x="0" y="54443"/>
                  </a:lnTo>
                  <a:cubicBezTo>
                    <a:pt x="0" y="24375"/>
                    <a:pt x="24375" y="0"/>
                    <a:pt x="54443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20041" cy="223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spc="-32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ALGORITHM Copy (F)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826415" y="2166611"/>
            <a:ext cx="6501119" cy="7917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3"/>
              </a:lnSpc>
            </a:pPr>
            <a:r>
              <a:rPr lang="en-US" sz="345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ALGORITHM Count (F, x):</a:t>
            </a:r>
          </a:p>
          <a:p>
            <a:pPr algn="l">
              <a:lnSpc>
                <a:spcPts val="4833"/>
              </a:lnSpc>
            </a:pPr>
            <a:r>
              <a:rPr lang="en-US" sz="345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2 INPUT</a:t>
            </a:r>
          </a:p>
          <a:p>
            <a:pPr algn="l">
              <a:lnSpc>
                <a:spcPts val="4833"/>
              </a:lnSpc>
            </a:pPr>
            <a:r>
              <a:rPr lang="en-US" sz="345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3 F: array of size n</a:t>
            </a:r>
          </a:p>
          <a:p>
            <a:pPr algn="l">
              <a:lnSpc>
                <a:spcPts val="4833"/>
              </a:lnSpc>
            </a:pPr>
            <a:r>
              <a:rPr lang="en-US" sz="345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4 x: element to count</a:t>
            </a:r>
          </a:p>
          <a:p>
            <a:pPr algn="l">
              <a:lnSpc>
                <a:spcPts val="4833"/>
              </a:lnSpc>
            </a:pPr>
            <a:r>
              <a:rPr lang="en-US" sz="345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5 BEGIN</a:t>
            </a:r>
          </a:p>
          <a:p>
            <a:pPr algn="l">
              <a:lnSpc>
                <a:spcPts val="4833"/>
              </a:lnSpc>
            </a:pPr>
            <a:r>
              <a:rPr lang="en-US" sz="345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6 counter ← 0</a:t>
            </a:r>
          </a:p>
          <a:p>
            <a:pPr algn="l">
              <a:lnSpc>
                <a:spcPts val="4833"/>
              </a:lnSpc>
            </a:pPr>
            <a:r>
              <a:rPr lang="en-US" sz="345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7 FOR i FROM 0 TO size of F DO</a:t>
            </a:r>
          </a:p>
          <a:p>
            <a:pPr algn="l">
              <a:lnSpc>
                <a:spcPts val="4833"/>
              </a:lnSpc>
            </a:pPr>
            <a:r>
              <a:rPr lang="en-US" sz="345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8     IF F[i] = x THEN</a:t>
            </a:r>
          </a:p>
          <a:p>
            <a:pPr algn="l">
              <a:lnSpc>
                <a:spcPts val="4833"/>
              </a:lnSpc>
            </a:pPr>
            <a:r>
              <a:rPr lang="en-US" sz="345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9         counter ← counter + 1</a:t>
            </a:r>
          </a:p>
          <a:p>
            <a:pPr algn="l">
              <a:lnSpc>
                <a:spcPts val="4833"/>
              </a:lnSpc>
            </a:pPr>
            <a:r>
              <a:rPr lang="en-US" sz="345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10    END</a:t>
            </a:r>
          </a:p>
          <a:p>
            <a:pPr algn="l">
              <a:lnSpc>
                <a:spcPts val="4833"/>
              </a:lnSpc>
            </a:pPr>
            <a:r>
              <a:rPr lang="en-US" sz="345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11 RETURN counter</a:t>
            </a:r>
          </a:p>
          <a:p>
            <a:pPr algn="l">
              <a:lnSpc>
                <a:spcPts val="4833"/>
              </a:lnSpc>
            </a:pPr>
            <a:r>
              <a:rPr lang="en-US" sz="345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12 END</a:t>
            </a:r>
          </a:p>
          <a:p>
            <a:pPr algn="l">
              <a:lnSpc>
                <a:spcPts val="4833"/>
              </a:lnSpc>
              <a:spcBef>
                <a:spcPct val="0"/>
              </a:spcBef>
            </a:pPr>
            <a:endParaRPr lang="en-US" sz="3452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9448084" y="1028700"/>
            <a:ext cx="7252284" cy="915155"/>
            <a:chOff x="0" y="0"/>
            <a:chExt cx="1320041" cy="1665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20041" cy="166574"/>
            </a:xfrm>
            <a:custGeom>
              <a:avLst/>
              <a:gdLst/>
              <a:ahLst/>
              <a:cxnLst/>
              <a:rect l="l" t="t" r="r" b="b"/>
              <a:pathLst>
                <a:path w="1320041" h="166574">
                  <a:moveTo>
                    <a:pt x="54443" y="0"/>
                  </a:moveTo>
                  <a:lnTo>
                    <a:pt x="1265598" y="0"/>
                  </a:lnTo>
                  <a:cubicBezTo>
                    <a:pt x="1295666" y="0"/>
                    <a:pt x="1320041" y="24375"/>
                    <a:pt x="1320041" y="54443"/>
                  </a:cubicBezTo>
                  <a:lnTo>
                    <a:pt x="1320041" y="112131"/>
                  </a:lnTo>
                  <a:cubicBezTo>
                    <a:pt x="1320041" y="126570"/>
                    <a:pt x="1314305" y="140418"/>
                    <a:pt x="1304095" y="150628"/>
                  </a:cubicBezTo>
                  <a:cubicBezTo>
                    <a:pt x="1293885" y="160838"/>
                    <a:pt x="1280037" y="166574"/>
                    <a:pt x="1265598" y="166574"/>
                  </a:cubicBezTo>
                  <a:lnTo>
                    <a:pt x="54443" y="166574"/>
                  </a:lnTo>
                  <a:cubicBezTo>
                    <a:pt x="24375" y="166574"/>
                    <a:pt x="0" y="142199"/>
                    <a:pt x="0" y="112131"/>
                  </a:cubicBezTo>
                  <a:lnTo>
                    <a:pt x="0" y="54443"/>
                  </a:lnTo>
                  <a:cubicBezTo>
                    <a:pt x="0" y="24375"/>
                    <a:pt x="24375" y="0"/>
                    <a:pt x="54443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320041" cy="223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spc="-32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ALGORITHM  Count (F, x)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500655" y="-7943496"/>
            <a:ext cx="9613325" cy="11186414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3854"/>
              <a:ext cx="698500" cy="805092"/>
            </a:xfrm>
            <a:custGeom>
              <a:avLst/>
              <a:gdLst/>
              <a:ahLst/>
              <a:cxnLst/>
              <a:rect l="l" t="t" r="r" b="b"/>
              <a:pathLst>
                <a:path w="698500" h="805092">
                  <a:moveTo>
                    <a:pt x="366598" y="6239"/>
                  </a:moveTo>
                  <a:lnTo>
                    <a:pt x="681152" y="189253"/>
                  </a:lnTo>
                  <a:cubicBezTo>
                    <a:pt x="691893" y="195502"/>
                    <a:pt x="698500" y="206990"/>
                    <a:pt x="698500" y="219416"/>
                  </a:cubicBezTo>
                  <a:lnTo>
                    <a:pt x="698500" y="585676"/>
                  </a:lnTo>
                  <a:cubicBezTo>
                    <a:pt x="698500" y="598102"/>
                    <a:pt x="691893" y="609590"/>
                    <a:pt x="681152" y="615839"/>
                  </a:cubicBezTo>
                  <a:lnTo>
                    <a:pt x="366598" y="798853"/>
                  </a:lnTo>
                  <a:cubicBezTo>
                    <a:pt x="355874" y="805092"/>
                    <a:pt x="342626" y="805092"/>
                    <a:pt x="331902" y="798853"/>
                  </a:cubicBezTo>
                  <a:lnTo>
                    <a:pt x="17348" y="615839"/>
                  </a:lnTo>
                  <a:cubicBezTo>
                    <a:pt x="6607" y="609590"/>
                    <a:pt x="0" y="598102"/>
                    <a:pt x="0" y="585676"/>
                  </a:cubicBezTo>
                  <a:lnTo>
                    <a:pt x="0" y="219416"/>
                  </a:lnTo>
                  <a:cubicBezTo>
                    <a:pt x="0" y="206990"/>
                    <a:pt x="6607" y="195502"/>
                    <a:pt x="17348" y="189253"/>
                  </a:cubicBezTo>
                  <a:lnTo>
                    <a:pt x="331902" y="6239"/>
                  </a:lnTo>
                  <a:cubicBezTo>
                    <a:pt x="342626" y="0"/>
                    <a:pt x="355874" y="0"/>
                    <a:pt x="366598" y="623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028700" y="1053227"/>
            <a:ext cx="7789490" cy="1042863"/>
            <a:chOff x="0" y="0"/>
            <a:chExt cx="1244197" cy="1665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44197" cy="166574"/>
            </a:xfrm>
            <a:custGeom>
              <a:avLst/>
              <a:gdLst/>
              <a:ahLst/>
              <a:cxnLst/>
              <a:rect l="l" t="t" r="r" b="b"/>
              <a:pathLst>
                <a:path w="1244197" h="166574">
                  <a:moveTo>
                    <a:pt x="50689" y="0"/>
                  </a:moveTo>
                  <a:lnTo>
                    <a:pt x="1193508" y="0"/>
                  </a:lnTo>
                  <a:cubicBezTo>
                    <a:pt x="1206952" y="0"/>
                    <a:pt x="1219844" y="5340"/>
                    <a:pt x="1229350" y="14846"/>
                  </a:cubicBezTo>
                  <a:cubicBezTo>
                    <a:pt x="1238856" y="24352"/>
                    <a:pt x="1244197" y="37245"/>
                    <a:pt x="1244197" y="50689"/>
                  </a:cubicBezTo>
                  <a:lnTo>
                    <a:pt x="1244197" y="115885"/>
                  </a:lnTo>
                  <a:cubicBezTo>
                    <a:pt x="1244197" y="129329"/>
                    <a:pt x="1238856" y="142222"/>
                    <a:pt x="1229350" y="151728"/>
                  </a:cubicBezTo>
                  <a:cubicBezTo>
                    <a:pt x="1219844" y="161234"/>
                    <a:pt x="1206952" y="166574"/>
                    <a:pt x="1193508" y="166574"/>
                  </a:cubicBezTo>
                  <a:lnTo>
                    <a:pt x="50689" y="166574"/>
                  </a:lnTo>
                  <a:cubicBezTo>
                    <a:pt x="37245" y="166574"/>
                    <a:pt x="24352" y="161234"/>
                    <a:pt x="14846" y="151728"/>
                  </a:cubicBezTo>
                  <a:cubicBezTo>
                    <a:pt x="5340" y="142222"/>
                    <a:pt x="0" y="129329"/>
                    <a:pt x="0" y="115885"/>
                  </a:cubicBezTo>
                  <a:lnTo>
                    <a:pt x="0" y="50689"/>
                  </a:lnTo>
                  <a:cubicBezTo>
                    <a:pt x="0" y="37245"/>
                    <a:pt x="5340" y="24352"/>
                    <a:pt x="14846" y="14846"/>
                  </a:cubicBezTo>
                  <a:cubicBezTo>
                    <a:pt x="24352" y="5340"/>
                    <a:pt x="37245" y="0"/>
                    <a:pt x="50689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44197" cy="223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spc="-32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ALGORITHM Extend (F, G)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68450" y="2313525"/>
            <a:ext cx="7573112" cy="6944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7"/>
              </a:lnSpc>
            </a:pPr>
            <a:r>
              <a:rPr lang="en-US" sz="393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ALGORITHM Extend (F, G):</a:t>
            </a:r>
          </a:p>
          <a:p>
            <a:pPr algn="l">
              <a:lnSpc>
                <a:spcPts val="5507"/>
              </a:lnSpc>
            </a:pPr>
            <a:r>
              <a:rPr lang="en-US" sz="393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2 INPUT</a:t>
            </a:r>
          </a:p>
          <a:p>
            <a:pPr algn="l">
              <a:lnSpc>
                <a:spcPts val="5507"/>
              </a:lnSpc>
            </a:pPr>
            <a:r>
              <a:rPr lang="en-US" sz="393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3 F: array of size n</a:t>
            </a:r>
          </a:p>
          <a:p>
            <a:pPr algn="l">
              <a:lnSpc>
                <a:spcPts val="5507"/>
              </a:lnSpc>
            </a:pPr>
            <a:r>
              <a:rPr lang="en-US" sz="393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4 G: array of size m</a:t>
            </a:r>
          </a:p>
          <a:p>
            <a:pPr algn="l">
              <a:lnSpc>
                <a:spcPts val="5507"/>
              </a:lnSpc>
            </a:pPr>
            <a:r>
              <a:rPr lang="en-US" sz="393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5 BEGIN</a:t>
            </a:r>
          </a:p>
          <a:p>
            <a:pPr algn="l">
              <a:lnSpc>
                <a:spcPts val="5507"/>
              </a:lnSpc>
            </a:pPr>
            <a:r>
              <a:rPr lang="en-US" sz="393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6 FOR i FROM 0 TO size of G DO</a:t>
            </a:r>
          </a:p>
          <a:p>
            <a:pPr algn="l">
              <a:lnSpc>
                <a:spcPts val="5507"/>
              </a:lnSpc>
            </a:pPr>
            <a:r>
              <a:rPr lang="en-US" sz="393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7     F[size of F + i] ← G[i]</a:t>
            </a:r>
          </a:p>
          <a:p>
            <a:pPr algn="l">
              <a:lnSpc>
                <a:spcPts val="5507"/>
              </a:lnSpc>
            </a:pPr>
            <a:r>
              <a:rPr lang="en-US" sz="393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8 END</a:t>
            </a:r>
          </a:p>
          <a:p>
            <a:pPr algn="l">
              <a:lnSpc>
                <a:spcPts val="5507"/>
              </a:lnSpc>
            </a:pPr>
            <a:endParaRPr lang="en-US" sz="3934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5507"/>
              </a:lnSpc>
              <a:spcBef>
                <a:spcPct val="0"/>
              </a:spcBef>
            </a:pPr>
            <a:endParaRPr lang="en-US" sz="3934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9942675" y="2342100"/>
            <a:ext cx="7316625" cy="7799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66"/>
              </a:lnSpc>
            </a:pPr>
            <a:r>
              <a:rPr lang="en-US" sz="340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ALGORITHM Index (F, x):</a:t>
            </a:r>
          </a:p>
          <a:p>
            <a:pPr algn="l">
              <a:lnSpc>
                <a:spcPts val="4766"/>
              </a:lnSpc>
            </a:pPr>
            <a:r>
              <a:rPr lang="en-US" sz="340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2 INPUT</a:t>
            </a:r>
          </a:p>
          <a:p>
            <a:pPr algn="l">
              <a:lnSpc>
                <a:spcPts val="4766"/>
              </a:lnSpc>
            </a:pPr>
            <a:r>
              <a:rPr lang="en-US" sz="340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3 F: array of size n</a:t>
            </a:r>
          </a:p>
          <a:p>
            <a:pPr algn="l">
              <a:lnSpc>
                <a:spcPts val="4766"/>
              </a:lnSpc>
            </a:pPr>
            <a:r>
              <a:rPr lang="en-US" sz="340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4 x: element to find</a:t>
            </a:r>
          </a:p>
          <a:p>
            <a:pPr algn="l">
              <a:lnSpc>
                <a:spcPts val="4766"/>
              </a:lnSpc>
            </a:pPr>
            <a:r>
              <a:rPr lang="en-US" sz="340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5 BEGIN</a:t>
            </a:r>
          </a:p>
          <a:p>
            <a:pPr algn="l">
              <a:lnSpc>
                <a:spcPts val="4766"/>
              </a:lnSpc>
            </a:pPr>
            <a:r>
              <a:rPr lang="en-US" sz="340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6 FOR i FROM 0 TO size of F DO</a:t>
            </a:r>
          </a:p>
          <a:p>
            <a:pPr algn="l">
              <a:lnSpc>
                <a:spcPts val="4766"/>
              </a:lnSpc>
            </a:pPr>
            <a:r>
              <a:rPr lang="en-US" sz="340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7     IF F[i] = x THEN</a:t>
            </a:r>
          </a:p>
          <a:p>
            <a:pPr algn="l">
              <a:lnSpc>
                <a:spcPts val="4766"/>
              </a:lnSpc>
            </a:pPr>
            <a:r>
              <a:rPr lang="en-US" sz="340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8         RETURN i</a:t>
            </a:r>
          </a:p>
          <a:p>
            <a:pPr algn="l">
              <a:lnSpc>
                <a:spcPts val="4766"/>
              </a:lnSpc>
            </a:pPr>
            <a:r>
              <a:rPr lang="en-US" sz="340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9     END</a:t>
            </a:r>
          </a:p>
          <a:p>
            <a:pPr algn="l">
              <a:lnSpc>
                <a:spcPts val="4766"/>
              </a:lnSpc>
            </a:pPr>
            <a:r>
              <a:rPr lang="en-US" sz="340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10 END</a:t>
            </a:r>
          </a:p>
          <a:p>
            <a:pPr algn="l">
              <a:lnSpc>
                <a:spcPts val="4766"/>
              </a:lnSpc>
            </a:pPr>
            <a:r>
              <a:rPr lang="en-US" sz="340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11 RETURN -1  // element not found</a:t>
            </a:r>
          </a:p>
          <a:p>
            <a:pPr algn="l">
              <a:lnSpc>
                <a:spcPts val="4766"/>
              </a:lnSpc>
            </a:pPr>
            <a:r>
              <a:rPr lang="en-US" sz="340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12 END</a:t>
            </a:r>
          </a:p>
          <a:p>
            <a:pPr algn="l">
              <a:lnSpc>
                <a:spcPts val="4766"/>
              </a:lnSpc>
              <a:spcBef>
                <a:spcPct val="0"/>
              </a:spcBef>
            </a:pPr>
            <a:endParaRPr lang="en-US" sz="3404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9642283" y="1028700"/>
            <a:ext cx="7151706" cy="1067390"/>
            <a:chOff x="0" y="0"/>
            <a:chExt cx="1320041" cy="19701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20041" cy="197016"/>
            </a:xfrm>
            <a:custGeom>
              <a:avLst/>
              <a:gdLst/>
              <a:ahLst/>
              <a:cxnLst/>
              <a:rect l="l" t="t" r="r" b="b"/>
              <a:pathLst>
                <a:path w="1320041" h="197016">
                  <a:moveTo>
                    <a:pt x="55209" y="0"/>
                  </a:moveTo>
                  <a:lnTo>
                    <a:pt x="1264832" y="0"/>
                  </a:lnTo>
                  <a:cubicBezTo>
                    <a:pt x="1279475" y="0"/>
                    <a:pt x="1293517" y="5817"/>
                    <a:pt x="1303871" y="16170"/>
                  </a:cubicBezTo>
                  <a:cubicBezTo>
                    <a:pt x="1314225" y="26524"/>
                    <a:pt x="1320041" y="40567"/>
                    <a:pt x="1320041" y="55209"/>
                  </a:cubicBezTo>
                  <a:lnTo>
                    <a:pt x="1320041" y="141807"/>
                  </a:lnTo>
                  <a:cubicBezTo>
                    <a:pt x="1320041" y="156449"/>
                    <a:pt x="1314225" y="170492"/>
                    <a:pt x="1303871" y="180845"/>
                  </a:cubicBezTo>
                  <a:cubicBezTo>
                    <a:pt x="1293517" y="191199"/>
                    <a:pt x="1279475" y="197016"/>
                    <a:pt x="1264832" y="197016"/>
                  </a:cubicBezTo>
                  <a:lnTo>
                    <a:pt x="55209" y="197016"/>
                  </a:lnTo>
                  <a:cubicBezTo>
                    <a:pt x="40567" y="197016"/>
                    <a:pt x="26524" y="191199"/>
                    <a:pt x="16170" y="180845"/>
                  </a:cubicBezTo>
                  <a:cubicBezTo>
                    <a:pt x="5817" y="170492"/>
                    <a:pt x="0" y="156449"/>
                    <a:pt x="0" y="141807"/>
                  </a:cubicBezTo>
                  <a:lnTo>
                    <a:pt x="0" y="55209"/>
                  </a:lnTo>
                  <a:cubicBezTo>
                    <a:pt x="0" y="40567"/>
                    <a:pt x="5817" y="26524"/>
                    <a:pt x="16170" y="16170"/>
                  </a:cubicBezTo>
                  <a:cubicBezTo>
                    <a:pt x="26524" y="5817"/>
                    <a:pt x="40567" y="0"/>
                    <a:pt x="55209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320041" cy="254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spc="-32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ALGORITHM Index (F, x)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30780" y="-9869742"/>
            <a:ext cx="9613325" cy="11186414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3854"/>
              <a:ext cx="698500" cy="805092"/>
            </a:xfrm>
            <a:custGeom>
              <a:avLst/>
              <a:gdLst/>
              <a:ahLst/>
              <a:cxnLst/>
              <a:rect l="l" t="t" r="r" b="b"/>
              <a:pathLst>
                <a:path w="698500" h="805092">
                  <a:moveTo>
                    <a:pt x="366598" y="6239"/>
                  </a:moveTo>
                  <a:lnTo>
                    <a:pt x="681152" y="189253"/>
                  </a:lnTo>
                  <a:cubicBezTo>
                    <a:pt x="691893" y="195502"/>
                    <a:pt x="698500" y="206990"/>
                    <a:pt x="698500" y="219416"/>
                  </a:cubicBezTo>
                  <a:lnTo>
                    <a:pt x="698500" y="585676"/>
                  </a:lnTo>
                  <a:cubicBezTo>
                    <a:pt x="698500" y="598102"/>
                    <a:pt x="691893" y="609590"/>
                    <a:pt x="681152" y="615839"/>
                  </a:cubicBezTo>
                  <a:lnTo>
                    <a:pt x="366598" y="798853"/>
                  </a:lnTo>
                  <a:cubicBezTo>
                    <a:pt x="355874" y="805092"/>
                    <a:pt x="342626" y="805092"/>
                    <a:pt x="331902" y="798853"/>
                  </a:cubicBezTo>
                  <a:lnTo>
                    <a:pt x="17348" y="615839"/>
                  </a:lnTo>
                  <a:cubicBezTo>
                    <a:pt x="6607" y="609590"/>
                    <a:pt x="0" y="598102"/>
                    <a:pt x="0" y="585676"/>
                  </a:cubicBezTo>
                  <a:lnTo>
                    <a:pt x="0" y="219416"/>
                  </a:lnTo>
                  <a:cubicBezTo>
                    <a:pt x="0" y="206990"/>
                    <a:pt x="6607" y="195502"/>
                    <a:pt x="17348" y="189253"/>
                  </a:cubicBezTo>
                  <a:lnTo>
                    <a:pt x="331902" y="6239"/>
                  </a:lnTo>
                  <a:cubicBezTo>
                    <a:pt x="342626" y="0"/>
                    <a:pt x="355874" y="0"/>
                    <a:pt x="366598" y="623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465983" y="2100678"/>
            <a:ext cx="7678017" cy="7958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43"/>
              </a:lnSpc>
            </a:pPr>
            <a:r>
              <a:rPr lang="en-US" sz="281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ALGORITHM Insert (F, i, x):</a:t>
            </a:r>
          </a:p>
          <a:p>
            <a:pPr algn="l">
              <a:lnSpc>
                <a:spcPts val="3943"/>
              </a:lnSpc>
            </a:pPr>
            <a:r>
              <a:rPr lang="en-US" sz="281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2 INPUT</a:t>
            </a:r>
          </a:p>
          <a:p>
            <a:pPr algn="l">
              <a:lnSpc>
                <a:spcPts val="3943"/>
              </a:lnSpc>
            </a:pPr>
            <a:r>
              <a:rPr lang="en-US" sz="281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3 F: array of size n</a:t>
            </a:r>
          </a:p>
          <a:p>
            <a:pPr algn="l">
              <a:lnSpc>
                <a:spcPts val="3943"/>
              </a:lnSpc>
            </a:pPr>
            <a:r>
              <a:rPr lang="en-US" sz="281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4 i: position to insert at</a:t>
            </a:r>
          </a:p>
          <a:p>
            <a:pPr algn="l">
              <a:lnSpc>
                <a:spcPts val="3943"/>
              </a:lnSpc>
            </a:pPr>
            <a:r>
              <a:rPr lang="en-US" sz="281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5 x: element to add</a:t>
            </a:r>
          </a:p>
          <a:p>
            <a:pPr algn="l">
              <a:lnSpc>
                <a:spcPts val="3943"/>
              </a:lnSpc>
            </a:pPr>
            <a:r>
              <a:rPr lang="en-US" sz="281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6 BEGIN</a:t>
            </a:r>
          </a:p>
          <a:p>
            <a:pPr algn="l">
              <a:lnSpc>
                <a:spcPts val="3943"/>
              </a:lnSpc>
            </a:pPr>
            <a:r>
              <a:rPr lang="en-US" sz="281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7 IF size of F = n OR i &lt; 0 OR i &gt; size of F THEN</a:t>
            </a:r>
          </a:p>
          <a:p>
            <a:pPr algn="l">
              <a:lnSpc>
                <a:spcPts val="3943"/>
              </a:lnSpc>
            </a:pPr>
            <a:r>
              <a:rPr lang="en-US" sz="281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8     DISPLAY "insertion error"</a:t>
            </a:r>
          </a:p>
          <a:p>
            <a:pPr algn="l">
              <a:lnSpc>
                <a:spcPts val="3943"/>
              </a:lnSpc>
            </a:pPr>
            <a:r>
              <a:rPr lang="en-US" sz="281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9     RETURN ERROR</a:t>
            </a:r>
          </a:p>
          <a:p>
            <a:pPr algn="l">
              <a:lnSpc>
                <a:spcPts val="3943"/>
              </a:lnSpc>
            </a:pPr>
            <a:r>
              <a:rPr lang="en-US" sz="281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10 ELSE</a:t>
            </a:r>
          </a:p>
          <a:p>
            <a:pPr algn="l">
              <a:lnSpc>
                <a:spcPts val="3943"/>
              </a:lnSpc>
            </a:pPr>
            <a:r>
              <a:rPr lang="en-US" sz="281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11     FOR j FROM size of F TO i DO</a:t>
            </a:r>
          </a:p>
          <a:p>
            <a:pPr algn="l">
              <a:lnSpc>
                <a:spcPts val="3943"/>
              </a:lnSpc>
            </a:pPr>
            <a:r>
              <a:rPr lang="en-US" sz="281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12         F[j] ← F[j - 1]</a:t>
            </a:r>
          </a:p>
          <a:p>
            <a:pPr algn="l">
              <a:lnSpc>
                <a:spcPts val="3943"/>
              </a:lnSpc>
            </a:pPr>
            <a:r>
              <a:rPr lang="en-US" sz="281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13     END</a:t>
            </a:r>
          </a:p>
          <a:p>
            <a:pPr algn="l">
              <a:lnSpc>
                <a:spcPts val="3943"/>
              </a:lnSpc>
            </a:pPr>
            <a:r>
              <a:rPr lang="en-US" sz="281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14     F[i] ← x</a:t>
            </a:r>
          </a:p>
          <a:p>
            <a:pPr algn="l">
              <a:lnSpc>
                <a:spcPts val="3943"/>
              </a:lnSpc>
            </a:pPr>
            <a:r>
              <a:rPr lang="en-US" sz="281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15 END</a:t>
            </a:r>
          </a:p>
          <a:p>
            <a:pPr algn="l">
              <a:lnSpc>
                <a:spcPts val="3943"/>
              </a:lnSpc>
              <a:spcBef>
                <a:spcPct val="0"/>
              </a:spcBef>
            </a:pPr>
            <a:endParaRPr lang="en-US" sz="2816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465983" y="1028700"/>
            <a:ext cx="6797984" cy="857827"/>
            <a:chOff x="0" y="0"/>
            <a:chExt cx="1320041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20041" cy="166574"/>
            </a:xfrm>
            <a:custGeom>
              <a:avLst/>
              <a:gdLst/>
              <a:ahLst/>
              <a:cxnLst/>
              <a:rect l="l" t="t" r="r" b="b"/>
              <a:pathLst>
                <a:path w="1320041" h="166574">
                  <a:moveTo>
                    <a:pt x="58082" y="0"/>
                  </a:moveTo>
                  <a:lnTo>
                    <a:pt x="1261960" y="0"/>
                  </a:lnTo>
                  <a:cubicBezTo>
                    <a:pt x="1277364" y="0"/>
                    <a:pt x="1292137" y="6119"/>
                    <a:pt x="1303030" y="17012"/>
                  </a:cubicBezTo>
                  <a:cubicBezTo>
                    <a:pt x="1313922" y="27904"/>
                    <a:pt x="1320041" y="42677"/>
                    <a:pt x="1320041" y="58082"/>
                  </a:cubicBezTo>
                  <a:lnTo>
                    <a:pt x="1320041" y="108492"/>
                  </a:lnTo>
                  <a:cubicBezTo>
                    <a:pt x="1320041" y="123897"/>
                    <a:pt x="1313922" y="138670"/>
                    <a:pt x="1303030" y="149562"/>
                  </a:cubicBezTo>
                  <a:cubicBezTo>
                    <a:pt x="1292137" y="160455"/>
                    <a:pt x="1277364" y="166574"/>
                    <a:pt x="1261960" y="166574"/>
                  </a:cubicBezTo>
                  <a:lnTo>
                    <a:pt x="58082" y="166574"/>
                  </a:lnTo>
                  <a:cubicBezTo>
                    <a:pt x="42677" y="166574"/>
                    <a:pt x="27904" y="160455"/>
                    <a:pt x="17012" y="149562"/>
                  </a:cubicBezTo>
                  <a:cubicBezTo>
                    <a:pt x="6119" y="138670"/>
                    <a:pt x="0" y="123897"/>
                    <a:pt x="0" y="108492"/>
                  </a:cubicBezTo>
                  <a:lnTo>
                    <a:pt x="0" y="58082"/>
                  </a:lnTo>
                  <a:cubicBezTo>
                    <a:pt x="0" y="42677"/>
                    <a:pt x="6119" y="27904"/>
                    <a:pt x="17012" y="17012"/>
                  </a:cubicBezTo>
                  <a:cubicBezTo>
                    <a:pt x="27904" y="6119"/>
                    <a:pt x="42677" y="0"/>
                    <a:pt x="58082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20041" cy="223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spc="-32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ALGORITHM   Insert (F, i, x)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657056" y="1028700"/>
            <a:ext cx="6010842" cy="863038"/>
            <a:chOff x="0" y="0"/>
            <a:chExt cx="1583102" cy="22730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83102" cy="227302"/>
            </a:xfrm>
            <a:custGeom>
              <a:avLst/>
              <a:gdLst/>
              <a:ahLst/>
              <a:cxnLst/>
              <a:rect l="l" t="t" r="r" b="b"/>
              <a:pathLst>
                <a:path w="1583102" h="227302">
                  <a:moveTo>
                    <a:pt x="65688" y="0"/>
                  </a:moveTo>
                  <a:lnTo>
                    <a:pt x="1517415" y="0"/>
                  </a:lnTo>
                  <a:cubicBezTo>
                    <a:pt x="1553693" y="0"/>
                    <a:pt x="1583102" y="29409"/>
                    <a:pt x="1583102" y="65688"/>
                  </a:cubicBezTo>
                  <a:lnTo>
                    <a:pt x="1583102" y="161614"/>
                  </a:lnTo>
                  <a:cubicBezTo>
                    <a:pt x="1583102" y="197893"/>
                    <a:pt x="1553693" y="227302"/>
                    <a:pt x="1517415" y="227302"/>
                  </a:cubicBezTo>
                  <a:lnTo>
                    <a:pt x="65688" y="227302"/>
                  </a:lnTo>
                  <a:cubicBezTo>
                    <a:pt x="29409" y="227302"/>
                    <a:pt x="0" y="197893"/>
                    <a:pt x="0" y="161614"/>
                  </a:cubicBezTo>
                  <a:lnTo>
                    <a:pt x="0" y="65688"/>
                  </a:lnTo>
                  <a:cubicBezTo>
                    <a:pt x="0" y="29409"/>
                    <a:pt x="29409" y="0"/>
                    <a:pt x="65688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583102" cy="2844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spc="-32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ALGORITHM Pop (F, i)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088525" y="2100678"/>
            <a:ext cx="6066256" cy="8504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66"/>
              </a:lnSpc>
            </a:pPr>
            <a:r>
              <a:rPr lang="en-US" sz="2833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ALGORITHM Pop (F, i):</a:t>
            </a:r>
          </a:p>
          <a:p>
            <a:pPr algn="l">
              <a:lnSpc>
                <a:spcPts val="3966"/>
              </a:lnSpc>
            </a:pPr>
            <a:r>
              <a:rPr lang="en-US" sz="2833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2 INPUT</a:t>
            </a:r>
          </a:p>
          <a:p>
            <a:pPr algn="l">
              <a:lnSpc>
                <a:spcPts val="3966"/>
              </a:lnSpc>
            </a:pPr>
            <a:r>
              <a:rPr lang="en-US" sz="2833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3 F: array of size n</a:t>
            </a:r>
          </a:p>
          <a:p>
            <a:pPr algn="l">
              <a:lnSpc>
                <a:spcPts val="3966"/>
              </a:lnSpc>
            </a:pPr>
            <a:r>
              <a:rPr lang="en-US" sz="2833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4 i: position to remove</a:t>
            </a:r>
          </a:p>
          <a:p>
            <a:pPr algn="l">
              <a:lnSpc>
                <a:spcPts val="3966"/>
              </a:lnSpc>
            </a:pPr>
            <a:r>
              <a:rPr lang="en-US" sz="2833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5 BEGIN</a:t>
            </a:r>
          </a:p>
          <a:p>
            <a:pPr algn="l">
              <a:lnSpc>
                <a:spcPts val="3966"/>
              </a:lnSpc>
            </a:pPr>
            <a:r>
              <a:rPr lang="en-US" sz="2833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6 IF i &lt; 0 OR i &gt;= size of F THEN</a:t>
            </a:r>
          </a:p>
          <a:p>
            <a:pPr algn="l">
              <a:lnSpc>
                <a:spcPts val="3966"/>
              </a:lnSpc>
            </a:pPr>
            <a:r>
              <a:rPr lang="en-US" sz="2833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7     DISPLAY "index error"</a:t>
            </a:r>
          </a:p>
          <a:p>
            <a:pPr algn="l">
              <a:lnSpc>
                <a:spcPts val="3966"/>
              </a:lnSpc>
            </a:pPr>
            <a:r>
              <a:rPr lang="en-US" sz="2833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8     RETURN ERROR</a:t>
            </a:r>
          </a:p>
          <a:p>
            <a:pPr algn="l">
              <a:lnSpc>
                <a:spcPts val="3966"/>
              </a:lnSpc>
            </a:pPr>
            <a:r>
              <a:rPr lang="en-US" sz="2833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9 ELSE</a:t>
            </a:r>
          </a:p>
          <a:p>
            <a:pPr algn="l">
              <a:lnSpc>
                <a:spcPts val="3966"/>
              </a:lnSpc>
            </a:pPr>
            <a:r>
              <a:rPr lang="en-US" sz="2833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10    x ← F[i]</a:t>
            </a:r>
          </a:p>
          <a:p>
            <a:pPr algn="l">
              <a:lnSpc>
                <a:spcPts val="3966"/>
              </a:lnSpc>
            </a:pPr>
            <a:r>
              <a:rPr lang="en-US" sz="2833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11    FOR j FROM i TO size of F - 1 DO</a:t>
            </a:r>
          </a:p>
          <a:p>
            <a:pPr algn="l">
              <a:lnSpc>
                <a:spcPts val="3966"/>
              </a:lnSpc>
            </a:pPr>
            <a:r>
              <a:rPr lang="en-US" sz="2833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12        F[j] ← F[j + 1]</a:t>
            </a:r>
          </a:p>
          <a:p>
            <a:pPr algn="l">
              <a:lnSpc>
                <a:spcPts val="3966"/>
              </a:lnSpc>
            </a:pPr>
            <a:r>
              <a:rPr lang="en-US" sz="2833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13    END</a:t>
            </a:r>
          </a:p>
          <a:p>
            <a:pPr algn="l">
              <a:lnSpc>
                <a:spcPts val="3966"/>
              </a:lnSpc>
            </a:pPr>
            <a:r>
              <a:rPr lang="en-US" sz="2833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14    RETURN x</a:t>
            </a:r>
          </a:p>
          <a:p>
            <a:pPr algn="l">
              <a:lnSpc>
                <a:spcPts val="3966"/>
              </a:lnSpc>
            </a:pPr>
            <a:r>
              <a:rPr lang="en-US" sz="2833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15 END</a:t>
            </a:r>
          </a:p>
          <a:p>
            <a:pPr algn="l">
              <a:lnSpc>
                <a:spcPts val="3966"/>
              </a:lnSpc>
            </a:pPr>
            <a:endParaRPr lang="en-US" sz="2833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3966"/>
              </a:lnSpc>
              <a:spcBef>
                <a:spcPct val="0"/>
              </a:spcBef>
            </a:pPr>
            <a:endParaRPr lang="en-US" sz="2833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55766" y="-931661"/>
            <a:ext cx="1207069" cy="3086100"/>
            <a:chOff x="0" y="0"/>
            <a:chExt cx="31791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7911" cy="812800"/>
            </a:xfrm>
            <a:custGeom>
              <a:avLst/>
              <a:gdLst/>
              <a:ahLst/>
              <a:cxnLst/>
              <a:rect l="l" t="t" r="r" b="b"/>
              <a:pathLst>
                <a:path w="317911" h="812800">
                  <a:moveTo>
                    <a:pt x="158956" y="0"/>
                  </a:moveTo>
                  <a:lnTo>
                    <a:pt x="158956" y="0"/>
                  </a:lnTo>
                  <a:cubicBezTo>
                    <a:pt x="201113" y="0"/>
                    <a:pt x="241544" y="16747"/>
                    <a:pt x="271354" y="46557"/>
                  </a:cubicBezTo>
                  <a:cubicBezTo>
                    <a:pt x="301164" y="76367"/>
                    <a:pt x="317911" y="116798"/>
                    <a:pt x="317911" y="158956"/>
                  </a:cubicBezTo>
                  <a:lnTo>
                    <a:pt x="317911" y="653844"/>
                  </a:lnTo>
                  <a:cubicBezTo>
                    <a:pt x="317911" y="696002"/>
                    <a:pt x="301164" y="736433"/>
                    <a:pt x="271354" y="766243"/>
                  </a:cubicBezTo>
                  <a:cubicBezTo>
                    <a:pt x="241544" y="796053"/>
                    <a:pt x="201113" y="812800"/>
                    <a:pt x="158956" y="812800"/>
                  </a:cubicBezTo>
                  <a:lnTo>
                    <a:pt x="158956" y="812800"/>
                  </a:lnTo>
                  <a:cubicBezTo>
                    <a:pt x="116798" y="812800"/>
                    <a:pt x="76367" y="796053"/>
                    <a:pt x="46557" y="766243"/>
                  </a:cubicBezTo>
                  <a:cubicBezTo>
                    <a:pt x="16747" y="736433"/>
                    <a:pt x="0" y="696002"/>
                    <a:pt x="0" y="653844"/>
                  </a:cubicBezTo>
                  <a:lnTo>
                    <a:pt x="0" y="158956"/>
                  </a:lnTo>
                  <a:cubicBezTo>
                    <a:pt x="0" y="116798"/>
                    <a:pt x="16747" y="76367"/>
                    <a:pt x="46557" y="46557"/>
                  </a:cubicBezTo>
                  <a:cubicBezTo>
                    <a:pt x="76367" y="16747"/>
                    <a:pt x="116798" y="0"/>
                    <a:pt x="158956" y="0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7911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038467" y="2307032"/>
            <a:ext cx="6092096" cy="760477"/>
            <a:chOff x="0" y="0"/>
            <a:chExt cx="1604503" cy="2002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04503" cy="200290"/>
            </a:xfrm>
            <a:custGeom>
              <a:avLst/>
              <a:gdLst/>
              <a:ahLst/>
              <a:cxnLst/>
              <a:rect l="l" t="t" r="r" b="b"/>
              <a:pathLst>
                <a:path w="1604503" h="200290">
                  <a:moveTo>
                    <a:pt x="64812" y="0"/>
                  </a:moveTo>
                  <a:lnTo>
                    <a:pt x="1539691" y="0"/>
                  </a:lnTo>
                  <a:cubicBezTo>
                    <a:pt x="1575486" y="0"/>
                    <a:pt x="1604503" y="29017"/>
                    <a:pt x="1604503" y="64812"/>
                  </a:cubicBezTo>
                  <a:lnTo>
                    <a:pt x="1604503" y="135479"/>
                  </a:lnTo>
                  <a:cubicBezTo>
                    <a:pt x="1604503" y="171273"/>
                    <a:pt x="1575486" y="200290"/>
                    <a:pt x="1539691" y="200290"/>
                  </a:cubicBezTo>
                  <a:lnTo>
                    <a:pt x="64812" y="200290"/>
                  </a:lnTo>
                  <a:cubicBezTo>
                    <a:pt x="29017" y="200290"/>
                    <a:pt x="0" y="171273"/>
                    <a:pt x="0" y="135479"/>
                  </a:cubicBezTo>
                  <a:lnTo>
                    <a:pt x="0" y="64812"/>
                  </a:lnTo>
                  <a:cubicBezTo>
                    <a:pt x="0" y="29017"/>
                    <a:pt x="29017" y="0"/>
                    <a:pt x="64812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604503" cy="2574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spc="-32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Introduction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114532" y="466800"/>
            <a:ext cx="5096321" cy="811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799" spc="-47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Table of Contents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963966" y="3858084"/>
            <a:ext cx="6241097" cy="760094"/>
            <a:chOff x="0" y="0"/>
            <a:chExt cx="1643746" cy="20018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43746" cy="200189"/>
            </a:xfrm>
            <a:custGeom>
              <a:avLst/>
              <a:gdLst/>
              <a:ahLst/>
              <a:cxnLst/>
              <a:rect l="l" t="t" r="r" b="b"/>
              <a:pathLst>
                <a:path w="1643746" h="200189">
                  <a:moveTo>
                    <a:pt x="63264" y="0"/>
                  </a:moveTo>
                  <a:lnTo>
                    <a:pt x="1580481" y="0"/>
                  </a:lnTo>
                  <a:cubicBezTo>
                    <a:pt x="1615421" y="0"/>
                    <a:pt x="1643746" y="28324"/>
                    <a:pt x="1643746" y="63264"/>
                  </a:cubicBezTo>
                  <a:lnTo>
                    <a:pt x="1643746" y="136925"/>
                  </a:lnTo>
                  <a:cubicBezTo>
                    <a:pt x="1643746" y="153704"/>
                    <a:pt x="1637080" y="169795"/>
                    <a:pt x="1625216" y="181660"/>
                  </a:cubicBezTo>
                  <a:cubicBezTo>
                    <a:pt x="1613352" y="193524"/>
                    <a:pt x="1597260" y="200189"/>
                    <a:pt x="1580481" y="200189"/>
                  </a:cubicBezTo>
                  <a:lnTo>
                    <a:pt x="63264" y="200189"/>
                  </a:lnTo>
                  <a:cubicBezTo>
                    <a:pt x="46485" y="200189"/>
                    <a:pt x="30394" y="193524"/>
                    <a:pt x="18530" y="181660"/>
                  </a:cubicBezTo>
                  <a:cubicBezTo>
                    <a:pt x="6665" y="169795"/>
                    <a:pt x="0" y="153704"/>
                    <a:pt x="0" y="136925"/>
                  </a:cubicBezTo>
                  <a:lnTo>
                    <a:pt x="0" y="63264"/>
                  </a:lnTo>
                  <a:cubicBezTo>
                    <a:pt x="0" y="28324"/>
                    <a:pt x="28324" y="0"/>
                    <a:pt x="63264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643746" cy="257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 spc="-31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Oriented Object Programming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963966" y="5409705"/>
            <a:ext cx="6241097" cy="760094"/>
            <a:chOff x="0" y="0"/>
            <a:chExt cx="1643746" cy="20018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3746" cy="200189"/>
            </a:xfrm>
            <a:custGeom>
              <a:avLst/>
              <a:gdLst/>
              <a:ahLst/>
              <a:cxnLst/>
              <a:rect l="l" t="t" r="r" b="b"/>
              <a:pathLst>
                <a:path w="1643746" h="200189">
                  <a:moveTo>
                    <a:pt x="63264" y="0"/>
                  </a:moveTo>
                  <a:lnTo>
                    <a:pt x="1580481" y="0"/>
                  </a:lnTo>
                  <a:cubicBezTo>
                    <a:pt x="1615421" y="0"/>
                    <a:pt x="1643746" y="28324"/>
                    <a:pt x="1643746" y="63264"/>
                  </a:cubicBezTo>
                  <a:lnTo>
                    <a:pt x="1643746" y="136925"/>
                  </a:lnTo>
                  <a:cubicBezTo>
                    <a:pt x="1643746" y="153704"/>
                    <a:pt x="1637080" y="169795"/>
                    <a:pt x="1625216" y="181660"/>
                  </a:cubicBezTo>
                  <a:cubicBezTo>
                    <a:pt x="1613352" y="193524"/>
                    <a:pt x="1597260" y="200189"/>
                    <a:pt x="1580481" y="200189"/>
                  </a:cubicBezTo>
                  <a:lnTo>
                    <a:pt x="63264" y="200189"/>
                  </a:lnTo>
                  <a:cubicBezTo>
                    <a:pt x="46485" y="200189"/>
                    <a:pt x="30394" y="193524"/>
                    <a:pt x="18530" y="181660"/>
                  </a:cubicBezTo>
                  <a:cubicBezTo>
                    <a:pt x="6665" y="169795"/>
                    <a:pt x="0" y="153704"/>
                    <a:pt x="0" y="136925"/>
                  </a:cubicBezTo>
                  <a:lnTo>
                    <a:pt x="0" y="63264"/>
                  </a:lnTo>
                  <a:cubicBezTo>
                    <a:pt x="0" y="28324"/>
                    <a:pt x="28324" y="0"/>
                    <a:pt x="63264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643746" cy="257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 spc="-31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Data Structures and python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963966" y="7198499"/>
            <a:ext cx="6305090" cy="760094"/>
            <a:chOff x="0" y="0"/>
            <a:chExt cx="1660600" cy="20018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660600" cy="200189"/>
            </a:xfrm>
            <a:custGeom>
              <a:avLst/>
              <a:gdLst/>
              <a:ahLst/>
              <a:cxnLst/>
              <a:rect l="l" t="t" r="r" b="b"/>
              <a:pathLst>
                <a:path w="1660600" h="200189">
                  <a:moveTo>
                    <a:pt x="62622" y="0"/>
                  </a:moveTo>
                  <a:lnTo>
                    <a:pt x="1597978" y="0"/>
                  </a:lnTo>
                  <a:cubicBezTo>
                    <a:pt x="1632563" y="0"/>
                    <a:pt x="1660600" y="28037"/>
                    <a:pt x="1660600" y="62622"/>
                  </a:cubicBezTo>
                  <a:lnTo>
                    <a:pt x="1660600" y="137567"/>
                  </a:lnTo>
                  <a:cubicBezTo>
                    <a:pt x="1660600" y="172152"/>
                    <a:pt x="1632563" y="200189"/>
                    <a:pt x="1597978" y="200189"/>
                  </a:cubicBezTo>
                  <a:lnTo>
                    <a:pt x="62622" y="200189"/>
                  </a:lnTo>
                  <a:cubicBezTo>
                    <a:pt x="28037" y="200189"/>
                    <a:pt x="0" y="172152"/>
                    <a:pt x="0" y="137567"/>
                  </a:cubicBezTo>
                  <a:lnTo>
                    <a:pt x="0" y="62622"/>
                  </a:lnTo>
                  <a:cubicBezTo>
                    <a:pt x="0" y="28037"/>
                    <a:pt x="28037" y="0"/>
                    <a:pt x="62622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660600" cy="257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 spc="-31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FIFO Concept and Queues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425176" y="2307032"/>
            <a:ext cx="6092096" cy="760477"/>
            <a:chOff x="0" y="0"/>
            <a:chExt cx="1604503" cy="20029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604503" cy="200290"/>
            </a:xfrm>
            <a:custGeom>
              <a:avLst/>
              <a:gdLst/>
              <a:ahLst/>
              <a:cxnLst/>
              <a:rect l="l" t="t" r="r" b="b"/>
              <a:pathLst>
                <a:path w="1604503" h="200290">
                  <a:moveTo>
                    <a:pt x="64812" y="0"/>
                  </a:moveTo>
                  <a:lnTo>
                    <a:pt x="1539691" y="0"/>
                  </a:lnTo>
                  <a:cubicBezTo>
                    <a:pt x="1575486" y="0"/>
                    <a:pt x="1604503" y="29017"/>
                    <a:pt x="1604503" y="64812"/>
                  </a:cubicBezTo>
                  <a:lnTo>
                    <a:pt x="1604503" y="135479"/>
                  </a:lnTo>
                  <a:cubicBezTo>
                    <a:pt x="1604503" y="171273"/>
                    <a:pt x="1575486" y="200290"/>
                    <a:pt x="1539691" y="200290"/>
                  </a:cubicBezTo>
                  <a:lnTo>
                    <a:pt x="64812" y="200290"/>
                  </a:lnTo>
                  <a:cubicBezTo>
                    <a:pt x="29017" y="200290"/>
                    <a:pt x="0" y="171273"/>
                    <a:pt x="0" y="135479"/>
                  </a:cubicBezTo>
                  <a:lnTo>
                    <a:pt x="0" y="64812"/>
                  </a:lnTo>
                  <a:cubicBezTo>
                    <a:pt x="0" y="29017"/>
                    <a:pt x="29017" y="0"/>
                    <a:pt x="64812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604503" cy="2574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spc="-32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1st Implementation 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350675" y="3858084"/>
            <a:ext cx="6241097" cy="760094"/>
            <a:chOff x="0" y="0"/>
            <a:chExt cx="1643746" cy="200189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643746" cy="200189"/>
            </a:xfrm>
            <a:custGeom>
              <a:avLst/>
              <a:gdLst/>
              <a:ahLst/>
              <a:cxnLst/>
              <a:rect l="l" t="t" r="r" b="b"/>
              <a:pathLst>
                <a:path w="1643746" h="200189">
                  <a:moveTo>
                    <a:pt x="63264" y="0"/>
                  </a:moveTo>
                  <a:lnTo>
                    <a:pt x="1580481" y="0"/>
                  </a:lnTo>
                  <a:cubicBezTo>
                    <a:pt x="1615421" y="0"/>
                    <a:pt x="1643746" y="28324"/>
                    <a:pt x="1643746" y="63264"/>
                  </a:cubicBezTo>
                  <a:lnTo>
                    <a:pt x="1643746" y="136925"/>
                  </a:lnTo>
                  <a:cubicBezTo>
                    <a:pt x="1643746" y="153704"/>
                    <a:pt x="1637080" y="169795"/>
                    <a:pt x="1625216" y="181660"/>
                  </a:cubicBezTo>
                  <a:cubicBezTo>
                    <a:pt x="1613352" y="193524"/>
                    <a:pt x="1597260" y="200189"/>
                    <a:pt x="1580481" y="200189"/>
                  </a:cubicBezTo>
                  <a:lnTo>
                    <a:pt x="63264" y="200189"/>
                  </a:lnTo>
                  <a:cubicBezTo>
                    <a:pt x="46485" y="200189"/>
                    <a:pt x="30394" y="193524"/>
                    <a:pt x="18530" y="181660"/>
                  </a:cubicBezTo>
                  <a:cubicBezTo>
                    <a:pt x="6665" y="169795"/>
                    <a:pt x="0" y="153704"/>
                    <a:pt x="0" y="136925"/>
                  </a:cubicBezTo>
                  <a:lnTo>
                    <a:pt x="0" y="63264"/>
                  </a:lnTo>
                  <a:cubicBezTo>
                    <a:pt x="0" y="28324"/>
                    <a:pt x="28324" y="0"/>
                    <a:pt x="63264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1643746" cy="257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 spc="-31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2nd Implementation 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350675" y="5409705"/>
            <a:ext cx="6241097" cy="760094"/>
            <a:chOff x="0" y="0"/>
            <a:chExt cx="1643746" cy="20018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643746" cy="200189"/>
            </a:xfrm>
            <a:custGeom>
              <a:avLst/>
              <a:gdLst/>
              <a:ahLst/>
              <a:cxnLst/>
              <a:rect l="l" t="t" r="r" b="b"/>
              <a:pathLst>
                <a:path w="1643746" h="200189">
                  <a:moveTo>
                    <a:pt x="63264" y="0"/>
                  </a:moveTo>
                  <a:lnTo>
                    <a:pt x="1580481" y="0"/>
                  </a:lnTo>
                  <a:cubicBezTo>
                    <a:pt x="1615421" y="0"/>
                    <a:pt x="1643746" y="28324"/>
                    <a:pt x="1643746" y="63264"/>
                  </a:cubicBezTo>
                  <a:lnTo>
                    <a:pt x="1643746" y="136925"/>
                  </a:lnTo>
                  <a:cubicBezTo>
                    <a:pt x="1643746" y="153704"/>
                    <a:pt x="1637080" y="169795"/>
                    <a:pt x="1625216" y="181660"/>
                  </a:cubicBezTo>
                  <a:cubicBezTo>
                    <a:pt x="1613352" y="193524"/>
                    <a:pt x="1597260" y="200189"/>
                    <a:pt x="1580481" y="200189"/>
                  </a:cubicBezTo>
                  <a:lnTo>
                    <a:pt x="63264" y="200189"/>
                  </a:lnTo>
                  <a:cubicBezTo>
                    <a:pt x="46485" y="200189"/>
                    <a:pt x="30394" y="193524"/>
                    <a:pt x="18530" y="181660"/>
                  </a:cubicBezTo>
                  <a:cubicBezTo>
                    <a:pt x="6665" y="169795"/>
                    <a:pt x="0" y="153704"/>
                    <a:pt x="0" y="136925"/>
                  </a:cubicBezTo>
                  <a:lnTo>
                    <a:pt x="0" y="63264"/>
                  </a:lnTo>
                  <a:cubicBezTo>
                    <a:pt x="0" y="28324"/>
                    <a:pt x="28324" y="0"/>
                    <a:pt x="63264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643746" cy="257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 spc="-31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Queues and AI/DS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350675" y="7198499"/>
            <a:ext cx="6305090" cy="760094"/>
            <a:chOff x="0" y="0"/>
            <a:chExt cx="1660600" cy="20018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660600" cy="200189"/>
            </a:xfrm>
            <a:custGeom>
              <a:avLst/>
              <a:gdLst/>
              <a:ahLst/>
              <a:cxnLst/>
              <a:rect l="l" t="t" r="r" b="b"/>
              <a:pathLst>
                <a:path w="1660600" h="200189">
                  <a:moveTo>
                    <a:pt x="62622" y="0"/>
                  </a:moveTo>
                  <a:lnTo>
                    <a:pt x="1597978" y="0"/>
                  </a:lnTo>
                  <a:cubicBezTo>
                    <a:pt x="1632563" y="0"/>
                    <a:pt x="1660600" y="28037"/>
                    <a:pt x="1660600" y="62622"/>
                  </a:cubicBezTo>
                  <a:lnTo>
                    <a:pt x="1660600" y="137567"/>
                  </a:lnTo>
                  <a:cubicBezTo>
                    <a:pt x="1660600" y="172152"/>
                    <a:pt x="1632563" y="200189"/>
                    <a:pt x="1597978" y="200189"/>
                  </a:cubicBezTo>
                  <a:lnTo>
                    <a:pt x="62622" y="200189"/>
                  </a:lnTo>
                  <a:cubicBezTo>
                    <a:pt x="28037" y="200189"/>
                    <a:pt x="0" y="172152"/>
                    <a:pt x="0" y="137567"/>
                  </a:cubicBezTo>
                  <a:lnTo>
                    <a:pt x="0" y="62622"/>
                  </a:lnTo>
                  <a:cubicBezTo>
                    <a:pt x="0" y="28037"/>
                    <a:pt x="28037" y="0"/>
                    <a:pt x="62622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1660600" cy="2573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 b="1" spc="-31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Conclusion</a:t>
              </a:r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028700" y="3925742"/>
            <a:ext cx="785278" cy="624777"/>
            <a:chOff x="0" y="0"/>
            <a:chExt cx="206822" cy="16455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06822" cy="164550"/>
            </a:xfrm>
            <a:custGeom>
              <a:avLst/>
              <a:gdLst/>
              <a:ahLst/>
              <a:cxnLst/>
              <a:rect l="l" t="t" r="r" b="b"/>
              <a:pathLst>
                <a:path w="206822" h="164550">
                  <a:moveTo>
                    <a:pt x="82275" y="0"/>
                  </a:moveTo>
                  <a:lnTo>
                    <a:pt x="124547" y="0"/>
                  </a:lnTo>
                  <a:cubicBezTo>
                    <a:pt x="169986" y="0"/>
                    <a:pt x="206822" y="36836"/>
                    <a:pt x="206822" y="82275"/>
                  </a:cubicBezTo>
                  <a:lnTo>
                    <a:pt x="206822" y="82275"/>
                  </a:lnTo>
                  <a:cubicBezTo>
                    <a:pt x="206822" y="127715"/>
                    <a:pt x="169986" y="164550"/>
                    <a:pt x="124547" y="164550"/>
                  </a:cubicBezTo>
                  <a:lnTo>
                    <a:pt x="82275" y="164550"/>
                  </a:lnTo>
                  <a:cubicBezTo>
                    <a:pt x="36836" y="164550"/>
                    <a:pt x="0" y="127715"/>
                    <a:pt x="0" y="82275"/>
                  </a:cubicBezTo>
                  <a:lnTo>
                    <a:pt x="0" y="82275"/>
                  </a:lnTo>
                  <a:cubicBezTo>
                    <a:pt x="0" y="36836"/>
                    <a:pt x="36836" y="0"/>
                    <a:pt x="82275" y="0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206822" cy="202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028700" y="5477364"/>
            <a:ext cx="785278" cy="624777"/>
            <a:chOff x="0" y="0"/>
            <a:chExt cx="206822" cy="16455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206822" cy="164550"/>
            </a:xfrm>
            <a:custGeom>
              <a:avLst/>
              <a:gdLst/>
              <a:ahLst/>
              <a:cxnLst/>
              <a:rect l="l" t="t" r="r" b="b"/>
              <a:pathLst>
                <a:path w="206822" h="164550">
                  <a:moveTo>
                    <a:pt x="82275" y="0"/>
                  </a:moveTo>
                  <a:lnTo>
                    <a:pt x="124547" y="0"/>
                  </a:lnTo>
                  <a:cubicBezTo>
                    <a:pt x="169986" y="0"/>
                    <a:pt x="206822" y="36836"/>
                    <a:pt x="206822" y="82275"/>
                  </a:cubicBezTo>
                  <a:lnTo>
                    <a:pt x="206822" y="82275"/>
                  </a:lnTo>
                  <a:cubicBezTo>
                    <a:pt x="206822" y="127715"/>
                    <a:pt x="169986" y="164550"/>
                    <a:pt x="124547" y="164550"/>
                  </a:cubicBezTo>
                  <a:lnTo>
                    <a:pt x="82275" y="164550"/>
                  </a:lnTo>
                  <a:cubicBezTo>
                    <a:pt x="36836" y="164550"/>
                    <a:pt x="0" y="127715"/>
                    <a:pt x="0" y="82275"/>
                  </a:cubicBezTo>
                  <a:lnTo>
                    <a:pt x="0" y="82275"/>
                  </a:lnTo>
                  <a:cubicBezTo>
                    <a:pt x="0" y="36836"/>
                    <a:pt x="36836" y="0"/>
                    <a:pt x="82275" y="0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206822" cy="202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028700" y="7233377"/>
            <a:ext cx="785278" cy="624777"/>
            <a:chOff x="0" y="0"/>
            <a:chExt cx="206822" cy="16455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206822" cy="164550"/>
            </a:xfrm>
            <a:custGeom>
              <a:avLst/>
              <a:gdLst/>
              <a:ahLst/>
              <a:cxnLst/>
              <a:rect l="l" t="t" r="r" b="b"/>
              <a:pathLst>
                <a:path w="206822" h="164550">
                  <a:moveTo>
                    <a:pt x="82275" y="0"/>
                  </a:moveTo>
                  <a:lnTo>
                    <a:pt x="124547" y="0"/>
                  </a:lnTo>
                  <a:cubicBezTo>
                    <a:pt x="169986" y="0"/>
                    <a:pt x="206822" y="36836"/>
                    <a:pt x="206822" y="82275"/>
                  </a:cubicBezTo>
                  <a:lnTo>
                    <a:pt x="206822" y="82275"/>
                  </a:lnTo>
                  <a:cubicBezTo>
                    <a:pt x="206822" y="127715"/>
                    <a:pt x="169986" y="164550"/>
                    <a:pt x="124547" y="164550"/>
                  </a:cubicBezTo>
                  <a:lnTo>
                    <a:pt x="82275" y="164550"/>
                  </a:lnTo>
                  <a:cubicBezTo>
                    <a:pt x="36836" y="164550"/>
                    <a:pt x="0" y="127715"/>
                    <a:pt x="0" y="82275"/>
                  </a:cubicBezTo>
                  <a:lnTo>
                    <a:pt x="0" y="82275"/>
                  </a:lnTo>
                  <a:cubicBezTo>
                    <a:pt x="0" y="36836"/>
                    <a:pt x="36836" y="0"/>
                    <a:pt x="82275" y="0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206822" cy="202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416972" y="2307032"/>
            <a:ext cx="785278" cy="624777"/>
            <a:chOff x="0" y="0"/>
            <a:chExt cx="206822" cy="16455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06822" cy="164550"/>
            </a:xfrm>
            <a:custGeom>
              <a:avLst/>
              <a:gdLst/>
              <a:ahLst/>
              <a:cxnLst/>
              <a:rect l="l" t="t" r="r" b="b"/>
              <a:pathLst>
                <a:path w="206822" h="164550">
                  <a:moveTo>
                    <a:pt x="82275" y="0"/>
                  </a:moveTo>
                  <a:lnTo>
                    <a:pt x="124547" y="0"/>
                  </a:lnTo>
                  <a:cubicBezTo>
                    <a:pt x="169986" y="0"/>
                    <a:pt x="206822" y="36836"/>
                    <a:pt x="206822" y="82275"/>
                  </a:cubicBezTo>
                  <a:lnTo>
                    <a:pt x="206822" y="82275"/>
                  </a:lnTo>
                  <a:cubicBezTo>
                    <a:pt x="206822" y="127715"/>
                    <a:pt x="169986" y="164550"/>
                    <a:pt x="124547" y="164550"/>
                  </a:cubicBezTo>
                  <a:lnTo>
                    <a:pt x="82275" y="164550"/>
                  </a:lnTo>
                  <a:cubicBezTo>
                    <a:pt x="36836" y="164550"/>
                    <a:pt x="0" y="127715"/>
                    <a:pt x="0" y="82275"/>
                  </a:cubicBezTo>
                  <a:lnTo>
                    <a:pt x="0" y="82275"/>
                  </a:lnTo>
                  <a:cubicBezTo>
                    <a:pt x="0" y="36836"/>
                    <a:pt x="36836" y="0"/>
                    <a:pt x="82275" y="0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206822" cy="202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9416972" y="3925742"/>
            <a:ext cx="785278" cy="624777"/>
            <a:chOff x="0" y="0"/>
            <a:chExt cx="206822" cy="164550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206822" cy="164550"/>
            </a:xfrm>
            <a:custGeom>
              <a:avLst/>
              <a:gdLst/>
              <a:ahLst/>
              <a:cxnLst/>
              <a:rect l="l" t="t" r="r" b="b"/>
              <a:pathLst>
                <a:path w="206822" h="164550">
                  <a:moveTo>
                    <a:pt x="82275" y="0"/>
                  </a:moveTo>
                  <a:lnTo>
                    <a:pt x="124547" y="0"/>
                  </a:lnTo>
                  <a:cubicBezTo>
                    <a:pt x="169986" y="0"/>
                    <a:pt x="206822" y="36836"/>
                    <a:pt x="206822" y="82275"/>
                  </a:cubicBezTo>
                  <a:lnTo>
                    <a:pt x="206822" y="82275"/>
                  </a:lnTo>
                  <a:cubicBezTo>
                    <a:pt x="206822" y="127715"/>
                    <a:pt x="169986" y="164550"/>
                    <a:pt x="124547" y="164550"/>
                  </a:cubicBezTo>
                  <a:lnTo>
                    <a:pt x="82275" y="164550"/>
                  </a:lnTo>
                  <a:cubicBezTo>
                    <a:pt x="36836" y="164550"/>
                    <a:pt x="0" y="127715"/>
                    <a:pt x="0" y="82275"/>
                  </a:cubicBezTo>
                  <a:lnTo>
                    <a:pt x="0" y="82275"/>
                  </a:lnTo>
                  <a:cubicBezTo>
                    <a:pt x="0" y="36836"/>
                    <a:pt x="36836" y="0"/>
                    <a:pt x="82275" y="0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206822" cy="202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>
            <a:off x="9416972" y="5544452"/>
            <a:ext cx="785278" cy="624777"/>
            <a:chOff x="0" y="0"/>
            <a:chExt cx="206822" cy="16455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206822" cy="164550"/>
            </a:xfrm>
            <a:custGeom>
              <a:avLst/>
              <a:gdLst/>
              <a:ahLst/>
              <a:cxnLst/>
              <a:rect l="l" t="t" r="r" b="b"/>
              <a:pathLst>
                <a:path w="206822" h="164550">
                  <a:moveTo>
                    <a:pt x="82275" y="0"/>
                  </a:moveTo>
                  <a:lnTo>
                    <a:pt x="124547" y="0"/>
                  </a:lnTo>
                  <a:cubicBezTo>
                    <a:pt x="169986" y="0"/>
                    <a:pt x="206822" y="36836"/>
                    <a:pt x="206822" y="82275"/>
                  </a:cubicBezTo>
                  <a:lnTo>
                    <a:pt x="206822" y="82275"/>
                  </a:lnTo>
                  <a:cubicBezTo>
                    <a:pt x="206822" y="127715"/>
                    <a:pt x="169986" y="164550"/>
                    <a:pt x="124547" y="164550"/>
                  </a:cubicBezTo>
                  <a:lnTo>
                    <a:pt x="82275" y="164550"/>
                  </a:lnTo>
                  <a:cubicBezTo>
                    <a:pt x="36836" y="164550"/>
                    <a:pt x="0" y="127715"/>
                    <a:pt x="0" y="82275"/>
                  </a:cubicBezTo>
                  <a:lnTo>
                    <a:pt x="0" y="82275"/>
                  </a:lnTo>
                  <a:cubicBezTo>
                    <a:pt x="0" y="36836"/>
                    <a:pt x="36836" y="0"/>
                    <a:pt x="82275" y="0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206822" cy="202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9416972" y="7163162"/>
            <a:ext cx="785278" cy="624777"/>
            <a:chOff x="0" y="0"/>
            <a:chExt cx="206822" cy="16455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206822" cy="164550"/>
            </a:xfrm>
            <a:custGeom>
              <a:avLst/>
              <a:gdLst/>
              <a:ahLst/>
              <a:cxnLst/>
              <a:rect l="l" t="t" r="r" b="b"/>
              <a:pathLst>
                <a:path w="206822" h="164550">
                  <a:moveTo>
                    <a:pt x="82275" y="0"/>
                  </a:moveTo>
                  <a:lnTo>
                    <a:pt x="124547" y="0"/>
                  </a:lnTo>
                  <a:cubicBezTo>
                    <a:pt x="169986" y="0"/>
                    <a:pt x="206822" y="36836"/>
                    <a:pt x="206822" y="82275"/>
                  </a:cubicBezTo>
                  <a:lnTo>
                    <a:pt x="206822" y="82275"/>
                  </a:lnTo>
                  <a:cubicBezTo>
                    <a:pt x="206822" y="127715"/>
                    <a:pt x="169986" y="164550"/>
                    <a:pt x="124547" y="164550"/>
                  </a:cubicBezTo>
                  <a:lnTo>
                    <a:pt x="82275" y="164550"/>
                  </a:lnTo>
                  <a:cubicBezTo>
                    <a:pt x="36836" y="164550"/>
                    <a:pt x="0" y="127715"/>
                    <a:pt x="0" y="82275"/>
                  </a:cubicBezTo>
                  <a:lnTo>
                    <a:pt x="0" y="82275"/>
                  </a:lnTo>
                  <a:cubicBezTo>
                    <a:pt x="0" y="36836"/>
                    <a:pt x="36836" y="0"/>
                    <a:pt x="82275" y="0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206822" cy="202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1034114" y="2307032"/>
            <a:ext cx="785278" cy="624777"/>
            <a:chOff x="0" y="0"/>
            <a:chExt cx="206822" cy="164550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206822" cy="164550"/>
            </a:xfrm>
            <a:custGeom>
              <a:avLst/>
              <a:gdLst/>
              <a:ahLst/>
              <a:cxnLst/>
              <a:rect l="l" t="t" r="r" b="b"/>
              <a:pathLst>
                <a:path w="206822" h="164550">
                  <a:moveTo>
                    <a:pt x="82275" y="0"/>
                  </a:moveTo>
                  <a:lnTo>
                    <a:pt x="124547" y="0"/>
                  </a:lnTo>
                  <a:cubicBezTo>
                    <a:pt x="169986" y="0"/>
                    <a:pt x="206822" y="36836"/>
                    <a:pt x="206822" y="82275"/>
                  </a:cubicBezTo>
                  <a:lnTo>
                    <a:pt x="206822" y="82275"/>
                  </a:lnTo>
                  <a:cubicBezTo>
                    <a:pt x="206822" y="127715"/>
                    <a:pt x="169986" y="164550"/>
                    <a:pt x="124547" y="164550"/>
                  </a:cubicBezTo>
                  <a:lnTo>
                    <a:pt x="82275" y="164550"/>
                  </a:lnTo>
                  <a:cubicBezTo>
                    <a:pt x="36836" y="164550"/>
                    <a:pt x="0" y="127715"/>
                    <a:pt x="0" y="82275"/>
                  </a:cubicBezTo>
                  <a:lnTo>
                    <a:pt x="0" y="82275"/>
                  </a:lnTo>
                  <a:cubicBezTo>
                    <a:pt x="0" y="36836"/>
                    <a:pt x="36836" y="0"/>
                    <a:pt x="82275" y="0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206822" cy="202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54" name="TextBox 54"/>
          <p:cNvSpPr txBox="1"/>
          <p:nvPr/>
        </p:nvSpPr>
        <p:spPr>
          <a:xfrm>
            <a:off x="1139197" y="3924123"/>
            <a:ext cx="564284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1C2392"/>
                </a:solidFill>
                <a:latin typeface="Lora Bold"/>
                <a:ea typeface="Lora Bold"/>
                <a:cs typeface="Lora Bold"/>
                <a:sym typeface="Lora Bold"/>
              </a:rPr>
              <a:t>1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117540" y="5475745"/>
            <a:ext cx="564284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1C2392"/>
                </a:solidFill>
                <a:latin typeface="Lora Bold"/>
                <a:ea typeface="Lora Bold"/>
                <a:cs typeface="Lora Bold"/>
                <a:sym typeface="Lora Bold"/>
              </a:rPr>
              <a:t>2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1139197" y="7231758"/>
            <a:ext cx="564284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1C2392"/>
                </a:solidFill>
                <a:latin typeface="Lora Bold"/>
                <a:ea typeface="Lora Bold"/>
                <a:cs typeface="Lora Bold"/>
                <a:sym typeface="Lora Bold"/>
              </a:rPr>
              <a:t>3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9527468" y="2305413"/>
            <a:ext cx="564284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1C2392"/>
                </a:solidFill>
                <a:latin typeface="Lora Bold"/>
                <a:ea typeface="Lora Bold"/>
                <a:cs typeface="Lora Bold"/>
                <a:sym typeface="Lora Bold"/>
              </a:rPr>
              <a:t>4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527468" y="3924123"/>
            <a:ext cx="564284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1C2392"/>
                </a:solidFill>
                <a:latin typeface="Lora Bold"/>
                <a:ea typeface="Lora Bold"/>
                <a:cs typeface="Lora Bold"/>
                <a:sym typeface="Lora Bold"/>
              </a:rPr>
              <a:t>5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9527468" y="5542833"/>
            <a:ext cx="564284" cy="570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1">
                <a:solidFill>
                  <a:srgbClr val="1C2392"/>
                </a:solidFill>
                <a:latin typeface="Lora Bold"/>
                <a:ea typeface="Lora Bold"/>
                <a:cs typeface="Lora Bold"/>
                <a:sym typeface="Lora Bold"/>
              </a:rP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61290" y="-2975586"/>
            <a:ext cx="3853420" cy="4483980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9615"/>
              <a:ext cx="698500" cy="793570"/>
            </a:xfrm>
            <a:custGeom>
              <a:avLst/>
              <a:gdLst/>
              <a:ahLst/>
              <a:cxnLst/>
              <a:rect l="l" t="t" r="r" b="b"/>
              <a:pathLst>
                <a:path w="698500" h="793570">
                  <a:moveTo>
                    <a:pt x="392528" y="15565"/>
                  </a:moveTo>
                  <a:lnTo>
                    <a:pt x="655222" y="168405"/>
                  </a:lnTo>
                  <a:cubicBezTo>
                    <a:pt x="682016" y="183994"/>
                    <a:pt x="698500" y="212656"/>
                    <a:pt x="698500" y="243656"/>
                  </a:cubicBezTo>
                  <a:lnTo>
                    <a:pt x="698500" y="549914"/>
                  </a:lnTo>
                  <a:cubicBezTo>
                    <a:pt x="698500" y="580914"/>
                    <a:pt x="682016" y="609576"/>
                    <a:pt x="655222" y="625165"/>
                  </a:cubicBezTo>
                  <a:lnTo>
                    <a:pt x="392528" y="778005"/>
                  </a:lnTo>
                  <a:cubicBezTo>
                    <a:pt x="365775" y="793570"/>
                    <a:pt x="332725" y="793570"/>
                    <a:pt x="305972" y="778005"/>
                  </a:cubicBezTo>
                  <a:lnTo>
                    <a:pt x="43278" y="625165"/>
                  </a:lnTo>
                  <a:cubicBezTo>
                    <a:pt x="16484" y="609576"/>
                    <a:pt x="0" y="580914"/>
                    <a:pt x="0" y="549914"/>
                  </a:cubicBezTo>
                  <a:lnTo>
                    <a:pt x="0" y="243656"/>
                  </a:lnTo>
                  <a:cubicBezTo>
                    <a:pt x="0" y="212656"/>
                    <a:pt x="16484" y="183994"/>
                    <a:pt x="43278" y="168405"/>
                  </a:cubicBezTo>
                  <a:lnTo>
                    <a:pt x="305972" y="15565"/>
                  </a:lnTo>
                  <a:cubicBezTo>
                    <a:pt x="332725" y="0"/>
                    <a:pt x="365775" y="0"/>
                    <a:pt x="392528" y="15565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pic>
        <p:nvPicPr>
          <p:cNvPr id="6" name="Picture 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1230" t="6816" r="5798" b="17007"/>
          <a:stretch>
            <a:fillRect/>
          </a:stretch>
        </p:blipFill>
        <p:spPr>
          <a:xfrm>
            <a:off x="2469550" y="1946315"/>
            <a:ext cx="11754257" cy="744781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301311" y="729884"/>
            <a:ext cx="11772357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b="1" spc="-45">
                <a:solidFill>
                  <a:srgbClr val="101AAF"/>
                </a:solidFill>
                <a:latin typeface="Lora Bold"/>
                <a:ea typeface="Lora Bold"/>
                <a:cs typeface="Lora Bold"/>
                <a:sym typeface="Lora Bold"/>
              </a:rPr>
              <a:t>Manipulating a queue with a standard list :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7081565" y="462784"/>
            <a:ext cx="8044981" cy="9361432"/>
            <a:chOff x="0" y="0"/>
            <a:chExt cx="6985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4605"/>
              <a:ext cx="698500" cy="803589"/>
            </a:xfrm>
            <a:custGeom>
              <a:avLst/>
              <a:gdLst/>
              <a:ahLst/>
              <a:cxnLst/>
              <a:rect l="l" t="t" r="r" b="b"/>
              <a:pathLst>
                <a:path w="698500" h="803589">
                  <a:moveTo>
                    <a:pt x="369980" y="7456"/>
                  </a:moveTo>
                  <a:lnTo>
                    <a:pt x="677770" y="186534"/>
                  </a:lnTo>
                  <a:cubicBezTo>
                    <a:pt x="690605" y="194001"/>
                    <a:pt x="698500" y="207730"/>
                    <a:pt x="698500" y="222578"/>
                  </a:cubicBezTo>
                  <a:lnTo>
                    <a:pt x="698500" y="581012"/>
                  </a:lnTo>
                  <a:cubicBezTo>
                    <a:pt x="698500" y="595860"/>
                    <a:pt x="690605" y="609589"/>
                    <a:pt x="677770" y="617056"/>
                  </a:cubicBezTo>
                  <a:lnTo>
                    <a:pt x="369980" y="796134"/>
                  </a:lnTo>
                  <a:cubicBezTo>
                    <a:pt x="357165" y="803590"/>
                    <a:pt x="341335" y="803590"/>
                    <a:pt x="328520" y="796134"/>
                  </a:cubicBezTo>
                  <a:lnTo>
                    <a:pt x="20730" y="617056"/>
                  </a:lnTo>
                  <a:cubicBezTo>
                    <a:pt x="7895" y="609589"/>
                    <a:pt x="0" y="595860"/>
                    <a:pt x="0" y="581012"/>
                  </a:cubicBezTo>
                  <a:lnTo>
                    <a:pt x="0" y="222578"/>
                  </a:lnTo>
                  <a:cubicBezTo>
                    <a:pt x="0" y="207730"/>
                    <a:pt x="7895" y="194001"/>
                    <a:pt x="20730" y="186534"/>
                  </a:cubicBezTo>
                  <a:lnTo>
                    <a:pt x="328520" y="7456"/>
                  </a:lnTo>
                  <a:cubicBezTo>
                    <a:pt x="341335" y="0"/>
                    <a:pt x="357165" y="0"/>
                    <a:pt x="369980" y="7456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30780" y="-9869742"/>
            <a:ext cx="9613325" cy="11186414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3854"/>
              <a:ext cx="698500" cy="805092"/>
            </a:xfrm>
            <a:custGeom>
              <a:avLst/>
              <a:gdLst/>
              <a:ahLst/>
              <a:cxnLst/>
              <a:rect l="l" t="t" r="r" b="b"/>
              <a:pathLst>
                <a:path w="698500" h="805092">
                  <a:moveTo>
                    <a:pt x="366598" y="6239"/>
                  </a:moveTo>
                  <a:lnTo>
                    <a:pt x="681152" y="189253"/>
                  </a:lnTo>
                  <a:cubicBezTo>
                    <a:pt x="691893" y="195502"/>
                    <a:pt x="698500" y="206990"/>
                    <a:pt x="698500" y="219416"/>
                  </a:cubicBezTo>
                  <a:lnTo>
                    <a:pt x="698500" y="585676"/>
                  </a:lnTo>
                  <a:cubicBezTo>
                    <a:pt x="698500" y="598102"/>
                    <a:pt x="691893" y="609590"/>
                    <a:pt x="681152" y="615839"/>
                  </a:cubicBezTo>
                  <a:lnTo>
                    <a:pt x="366598" y="798853"/>
                  </a:lnTo>
                  <a:cubicBezTo>
                    <a:pt x="355874" y="805092"/>
                    <a:pt x="342626" y="805092"/>
                    <a:pt x="331902" y="798853"/>
                  </a:cubicBezTo>
                  <a:lnTo>
                    <a:pt x="17348" y="615839"/>
                  </a:lnTo>
                  <a:cubicBezTo>
                    <a:pt x="6607" y="609590"/>
                    <a:pt x="0" y="598102"/>
                    <a:pt x="0" y="585676"/>
                  </a:cubicBezTo>
                  <a:lnTo>
                    <a:pt x="0" y="219416"/>
                  </a:lnTo>
                  <a:cubicBezTo>
                    <a:pt x="0" y="206990"/>
                    <a:pt x="6607" y="195502"/>
                    <a:pt x="17348" y="189253"/>
                  </a:cubicBezTo>
                  <a:lnTo>
                    <a:pt x="331902" y="6239"/>
                  </a:lnTo>
                  <a:cubicBezTo>
                    <a:pt x="342626" y="0"/>
                    <a:pt x="355874" y="0"/>
                    <a:pt x="366598" y="623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383900" y="729884"/>
            <a:ext cx="6751332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b="1" spc="-45">
                <a:solidFill>
                  <a:srgbClr val="101AAF"/>
                </a:solidFill>
                <a:latin typeface="Lora Bold"/>
                <a:ea typeface="Lora Bold"/>
                <a:cs typeface="Lora Bold"/>
                <a:sym typeface="Lora Bold"/>
              </a:rPr>
              <a:t>Algorithms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9685" y="2928545"/>
            <a:ext cx="4767550" cy="6572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5"/>
              </a:lnSpc>
            </a:pPr>
            <a:r>
              <a:rPr lang="en-US" sz="286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ALGORITHM Enqueue (F, x):</a:t>
            </a:r>
          </a:p>
          <a:p>
            <a:pPr algn="l">
              <a:lnSpc>
                <a:spcPts val="4005"/>
              </a:lnSpc>
            </a:pPr>
            <a:r>
              <a:rPr lang="en-US" sz="286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2 INPUT</a:t>
            </a:r>
          </a:p>
          <a:p>
            <a:pPr algn="l">
              <a:lnSpc>
                <a:spcPts val="4005"/>
              </a:lnSpc>
            </a:pPr>
            <a:r>
              <a:rPr lang="en-US" sz="286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3 F: array of size n</a:t>
            </a:r>
          </a:p>
          <a:p>
            <a:pPr algn="l">
              <a:lnSpc>
                <a:spcPts val="4005"/>
              </a:lnSpc>
            </a:pPr>
            <a:r>
              <a:rPr lang="en-US" sz="286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4 x: element to add</a:t>
            </a:r>
          </a:p>
          <a:p>
            <a:pPr algn="l">
              <a:lnSpc>
                <a:spcPts val="4005"/>
              </a:lnSpc>
            </a:pPr>
            <a:r>
              <a:rPr lang="en-US" sz="286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5 BEGIN</a:t>
            </a:r>
          </a:p>
          <a:p>
            <a:pPr algn="l">
              <a:lnSpc>
                <a:spcPts val="4005"/>
              </a:lnSpc>
            </a:pPr>
            <a:r>
              <a:rPr lang="en-US" sz="286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6 IF size of F = n THEN</a:t>
            </a:r>
          </a:p>
          <a:p>
            <a:pPr algn="l">
              <a:lnSpc>
                <a:spcPts val="4005"/>
              </a:lnSpc>
            </a:pPr>
            <a:r>
              <a:rPr lang="en-US" sz="286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7     DISPLAY "overflow"</a:t>
            </a:r>
          </a:p>
          <a:p>
            <a:pPr algn="l">
              <a:lnSpc>
                <a:spcPts val="4005"/>
              </a:lnSpc>
            </a:pPr>
            <a:r>
              <a:rPr lang="en-US" sz="286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8     RETURN ERROR</a:t>
            </a:r>
          </a:p>
          <a:p>
            <a:pPr algn="l">
              <a:lnSpc>
                <a:spcPts val="4005"/>
              </a:lnSpc>
            </a:pPr>
            <a:r>
              <a:rPr lang="en-US" sz="286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9 ELSE</a:t>
            </a:r>
          </a:p>
          <a:p>
            <a:pPr algn="l">
              <a:lnSpc>
                <a:spcPts val="4005"/>
              </a:lnSpc>
            </a:pPr>
            <a:r>
              <a:rPr lang="en-US" sz="286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10    F[size of F] ← x</a:t>
            </a:r>
          </a:p>
          <a:p>
            <a:pPr algn="l">
              <a:lnSpc>
                <a:spcPts val="4005"/>
              </a:lnSpc>
            </a:pPr>
            <a:r>
              <a:rPr lang="en-US" sz="286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11    queue ← queue + 1</a:t>
            </a:r>
          </a:p>
          <a:p>
            <a:pPr algn="l">
              <a:lnSpc>
                <a:spcPts val="4005"/>
              </a:lnSpc>
            </a:pPr>
            <a:r>
              <a:rPr lang="en-US" sz="286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12 END</a:t>
            </a:r>
          </a:p>
          <a:p>
            <a:pPr algn="l">
              <a:lnSpc>
                <a:spcPts val="4005"/>
              </a:lnSpc>
              <a:spcBef>
                <a:spcPct val="0"/>
              </a:spcBef>
            </a:pPr>
            <a:endParaRPr lang="en-US" sz="286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355401" y="1997004"/>
            <a:ext cx="5832088" cy="782955"/>
            <a:chOff x="0" y="0"/>
            <a:chExt cx="1281002" cy="1719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1002" cy="171974"/>
            </a:xfrm>
            <a:custGeom>
              <a:avLst/>
              <a:gdLst/>
              <a:ahLst/>
              <a:cxnLst/>
              <a:rect l="l" t="t" r="r" b="b"/>
              <a:pathLst>
                <a:path w="1281002" h="171974">
                  <a:moveTo>
                    <a:pt x="67701" y="0"/>
                  </a:moveTo>
                  <a:lnTo>
                    <a:pt x="1213301" y="0"/>
                  </a:lnTo>
                  <a:cubicBezTo>
                    <a:pt x="1231257" y="0"/>
                    <a:pt x="1248477" y="7133"/>
                    <a:pt x="1261173" y="19829"/>
                  </a:cubicBezTo>
                  <a:cubicBezTo>
                    <a:pt x="1273869" y="32526"/>
                    <a:pt x="1281002" y="49746"/>
                    <a:pt x="1281002" y="67701"/>
                  </a:cubicBezTo>
                  <a:lnTo>
                    <a:pt x="1281002" y="104273"/>
                  </a:lnTo>
                  <a:cubicBezTo>
                    <a:pt x="1281002" y="122228"/>
                    <a:pt x="1273869" y="139448"/>
                    <a:pt x="1261173" y="152145"/>
                  </a:cubicBezTo>
                  <a:cubicBezTo>
                    <a:pt x="1248477" y="164841"/>
                    <a:pt x="1231257" y="171974"/>
                    <a:pt x="1213301" y="171974"/>
                  </a:cubicBezTo>
                  <a:lnTo>
                    <a:pt x="67701" y="171974"/>
                  </a:lnTo>
                  <a:cubicBezTo>
                    <a:pt x="49746" y="171974"/>
                    <a:pt x="32526" y="164841"/>
                    <a:pt x="19829" y="152145"/>
                  </a:cubicBezTo>
                  <a:cubicBezTo>
                    <a:pt x="7133" y="139448"/>
                    <a:pt x="0" y="122228"/>
                    <a:pt x="0" y="104273"/>
                  </a:cubicBezTo>
                  <a:lnTo>
                    <a:pt x="0" y="67701"/>
                  </a:lnTo>
                  <a:cubicBezTo>
                    <a:pt x="0" y="49746"/>
                    <a:pt x="7133" y="32526"/>
                    <a:pt x="19829" y="19829"/>
                  </a:cubicBezTo>
                  <a:cubicBezTo>
                    <a:pt x="32526" y="7133"/>
                    <a:pt x="49746" y="0"/>
                    <a:pt x="67701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281002" cy="229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20"/>
                </a:lnSpc>
              </a:pPr>
              <a:r>
                <a:rPr lang="en-US" sz="3300" b="1" spc="-33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ALGORITHM Enqueue (F, x)</a:t>
              </a: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430393" y="3232503"/>
            <a:ext cx="6228755" cy="65758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ALGORITHM Dequeue (F):</a:t>
            </a:r>
          </a:p>
          <a:p>
            <a:pPr algn="l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2 INPUT</a:t>
            </a:r>
          </a:p>
          <a:p>
            <a:pPr algn="l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3 F: array of size n</a:t>
            </a:r>
          </a:p>
          <a:p>
            <a:pPr algn="l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4 BEGIN</a:t>
            </a:r>
          </a:p>
          <a:p>
            <a:pPr algn="l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5 IF IsQueueEmpty(F) = FALSE THEN</a:t>
            </a:r>
          </a:p>
          <a:p>
            <a:pPr algn="l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6     head ← head + 1</a:t>
            </a:r>
          </a:p>
          <a:p>
            <a:pPr algn="l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7     RETURN F[head]</a:t>
            </a:r>
          </a:p>
          <a:p>
            <a:pPr algn="l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8 ELSE</a:t>
            </a:r>
          </a:p>
          <a:p>
            <a:pPr algn="l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9     DISPLAY "the queue is empty"</a:t>
            </a:r>
          </a:p>
          <a:p>
            <a:pPr algn="l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10    RETURN ERROR</a:t>
            </a:r>
          </a:p>
          <a:p>
            <a:pPr algn="l">
              <a:lnSpc>
                <a:spcPts val="4007"/>
              </a:lnSpc>
            </a:pPr>
            <a:r>
              <a:rPr lang="en-US" sz="286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11 END</a:t>
            </a:r>
          </a:p>
          <a:p>
            <a:pPr algn="l">
              <a:lnSpc>
                <a:spcPts val="4007"/>
              </a:lnSpc>
            </a:pPr>
            <a:endParaRPr lang="en-US" sz="2862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4007"/>
              </a:lnSpc>
              <a:spcBef>
                <a:spcPct val="0"/>
              </a:spcBef>
            </a:pPr>
            <a:endParaRPr lang="en-US" sz="2862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9430393" y="1997004"/>
            <a:ext cx="6012667" cy="782955"/>
            <a:chOff x="0" y="0"/>
            <a:chExt cx="1320041" cy="1718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20041" cy="171893"/>
            </a:xfrm>
            <a:custGeom>
              <a:avLst/>
              <a:gdLst/>
              <a:ahLst/>
              <a:cxnLst/>
              <a:rect l="l" t="t" r="r" b="b"/>
              <a:pathLst>
                <a:path w="1320041" h="171893">
                  <a:moveTo>
                    <a:pt x="65668" y="0"/>
                  </a:moveTo>
                  <a:lnTo>
                    <a:pt x="1254374" y="0"/>
                  </a:lnTo>
                  <a:cubicBezTo>
                    <a:pt x="1290641" y="0"/>
                    <a:pt x="1320041" y="29400"/>
                    <a:pt x="1320041" y="65668"/>
                  </a:cubicBezTo>
                  <a:lnTo>
                    <a:pt x="1320041" y="106225"/>
                  </a:lnTo>
                  <a:cubicBezTo>
                    <a:pt x="1320041" y="123641"/>
                    <a:pt x="1313123" y="140344"/>
                    <a:pt x="1300808" y="152659"/>
                  </a:cubicBezTo>
                  <a:cubicBezTo>
                    <a:pt x="1288493" y="164974"/>
                    <a:pt x="1271790" y="171893"/>
                    <a:pt x="1254374" y="171893"/>
                  </a:cubicBezTo>
                  <a:lnTo>
                    <a:pt x="65668" y="171893"/>
                  </a:lnTo>
                  <a:cubicBezTo>
                    <a:pt x="29400" y="171893"/>
                    <a:pt x="0" y="142492"/>
                    <a:pt x="0" y="106225"/>
                  </a:cubicBezTo>
                  <a:lnTo>
                    <a:pt x="0" y="65668"/>
                  </a:lnTo>
                  <a:cubicBezTo>
                    <a:pt x="0" y="29400"/>
                    <a:pt x="29400" y="0"/>
                    <a:pt x="65668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320041" cy="22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20"/>
                </a:lnSpc>
              </a:pPr>
              <a:r>
                <a:rPr lang="en-US" sz="3300" b="1" spc="-33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ALGORITHM Dequeue (F, x)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30780" y="-9869742"/>
            <a:ext cx="9613325" cy="11186414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3854"/>
              <a:ext cx="698500" cy="805092"/>
            </a:xfrm>
            <a:custGeom>
              <a:avLst/>
              <a:gdLst/>
              <a:ahLst/>
              <a:cxnLst/>
              <a:rect l="l" t="t" r="r" b="b"/>
              <a:pathLst>
                <a:path w="698500" h="805092">
                  <a:moveTo>
                    <a:pt x="366598" y="6239"/>
                  </a:moveTo>
                  <a:lnTo>
                    <a:pt x="681152" y="189253"/>
                  </a:lnTo>
                  <a:cubicBezTo>
                    <a:pt x="691893" y="195502"/>
                    <a:pt x="698500" y="206990"/>
                    <a:pt x="698500" y="219416"/>
                  </a:cubicBezTo>
                  <a:lnTo>
                    <a:pt x="698500" y="585676"/>
                  </a:lnTo>
                  <a:cubicBezTo>
                    <a:pt x="698500" y="598102"/>
                    <a:pt x="691893" y="609590"/>
                    <a:pt x="681152" y="615839"/>
                  </a:cubicBezTo>
                  <a:lnTo>
                    <a:pt x="366598" y="798853"/>
                  </a:lnTo>
                  <a:cubicBezTo>
                    <a:pt x="355874" y="805092"/>
                    <a:pt x="342626" y="805092"/>
                    <a:pt x="331902" y="798853"/>
                  </a:cubicBezTo>
                  <a:lnTo>
                    <a:pt x="17348" y="615839"/>
                  </a:lnTo>
                  <a:cubicBezTo>
                    <a:pt x="6607" y="609590"/>
                    <a:pt x="0" y="598102"/>
                    <a:pt x="0" y="585676"/>
                  </a:cubicBezTo>
                  <a:lnTo>
                    <a:pt x="0" y="219416"/>
                  </a:lnTo>
                  <a:cubicBezTo>
                    <a:pt x="0" y="206990"/>
                    <a:pt x="6607" y="195502"/>
                    <a:pt x="17348" y="189253"/>
                  </a:cubicBezTo>
                  <a:lnTo>
                    <a:pt x="331902" y="6239"/>
                  </a:lnTo>
                  <a:cubicBezTo>
                    <a:pt x="342626" y="0"/>
                    <a:pt x="355874" y="0"/>
                    <a:pt x="366598" y="623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55401" y="1316672"/>
            <a:ext cx="7191266" cy="965424"/>
            <a:chOff x="0" y="0"/>
            <a:chExt cx="1281002" cy="1719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81002" cy="171974"/>
            </a:xfrm>
            <a:custGeom>
              <a:avLst/>
              <a:gdLst/>
              <a:ahLst/>
              <a:cxnLst/>
              <a:rect l="l" t="t" r="r" b="b"/>
              <a:pathLst>
                <a:path w="1281002" h="171974">
                  <a:moveTo>
                    <a:pt x="54905" y="0"/>
                  </a:moveTo>
                  <a:lnTo>
                    <a:pt x="1226097" y="0"/>
                  </a:lnTo>
                  <a:cubicBezTo>
                    <a:pt x="1240659" y="0"/>
                    <a:pt x="1254624" y="5785"/>
                    <a:pt x="1264921" y="16081"/>
                  </a:cubicBezTo>
                  <a:cubicBezTo>
                    <a:pt x="1275218" y="26378"/>
                    <a:pt x="1281002" y="40343"/>
                    <a:pt x="1281002" y="54905"/>
                  </a:cubicBezTo>
                  <a:lnTo>
                    <a:pt x="1281002" y="117069"/>
                  </a:lnTo>
                  <a:cubicBezTo>
                    <a:pt x="1281002" y="131630"/>
                    <a:pt x="1275218" y="145596"/>
                    <a:pt x="1264921" y="155893"/>
                  </a:cubicBezTo>
                  <a:cubicBezTo>
                    <a:pt x="1254624" y="166189"/>
                    <a:pt x="1240659" y="171974"/>
                    <a:pt x="1226097" y="171974"/>
                  </a:cubicBezTo>
                  <a:lnTo>
                    <a:pt x="54905" y="171974"/>
                  </a:lnTo>
                  <a:cubicBezTo>
                    <a:pt x="40343" y="171974"/>
                    <a:pt x="26378" y="166189"/>
                    <a:pt x="16081" y="155893"/>
                  </a:cubicBezTo>
                  <a:cubicBezTo>
                    <a:pt x="5785" y="145596"/>
                    <a:pt x="0" y="131630"/>
                    <a:pt x="0" y="117069"/>
                  </a:cubicBezTo>
                  <a:lnTo>
                    <a:pt x="0" y="54905"/>
                  </a:lnTo>
                  <a:cubicBezTo>
                    <a:pt x="0" y="40343"/>
                    <a:pt x="5785" y="26378"/>
                    <a:pt x="16081" y="16081"/>
                  </a:cubicBezTo>
                  <a:cubicBezTo>
                    <a:pt x="26378" y="5785"/>
                    <a:pt x="40343" y="0"/>
                    <a:pt x="54905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81002" cy="229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620"/>
                </a:lnSpc>
              </a:pPr>
              <a:r>
                <a:rPr lang="en-US" sz="3300" b="1" spc="-33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ALGORITHM IsQueueEmpty (F)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8546667" y="2735742"/>
            <a:ext cx="9328609" cy="5259197"/>
          </a:xfrm>
          <a:custGeom>
            <a:avLst/>
            <a:gdLst/>
            <a:ahLst/>
            <a:cxnLst/>
            <a:rect l="l" t="t" r="r" b="b"/>
            <a:pathLst>
              <a:path w="9328609" h="5259197">
                <a:moveTo>
                  <a:pt x="0" y="0"/>
                </a:moveTo>
                <a:lnTo>
                  <a:pt x="9328609" y="0"/>
                </a:lnTo>
                <a:lnTo>
                  <a:pt x="9328609" y="5259198"/>
                </a:lnTo>
                <a:lnTo>
                  <a:pt x="0" y="5259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2453245">
            <a:off x="11324747" y="840458"/>
            <a:ext cx="1710575" cy="2711286"/>
          </a:xfrm>
          <a:custGeom>
            <a:avLst/>
            <a:gdLst/>
            <a:ahLst/>
            <a:cxnLst/>
            <a:rect l="l" t="t" r="r" b="b"/>
            <a:pathLst>
              <a:path w="1710575" h="2711286">
                <a:moveTo>
                  <a:pt x="0" y="0"/>
                </a:moveTo>
                <a:lnTo>
                  <a:pt x="1710575" y="0"/>
                </a:lnTo>
                <a:lnTo>
                  <a:pt x="1710575" y="2711286"/>
                </a:lnTo>
                <a:lnTo>
                  <a:pt x="0" y="27112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520980" y="2480850"/>
            <a:ext cx="6671941" cy="6217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38"/>
              </a:lnSpc>
            </a:pPr>
            <a:r>
              <a:rPr lang="en-US" sz="3527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ALGORITHM IsQueueEmpty (F):</a:t>
            </a:r>
          </a:p>
          <a:p>
            <a:pPr algn="l">
              <a:lnSpc>
                <a:spcPts val="4938"/>
              </a:lnSpc>
            </a:pPr>
            <a:r>
              <a:rPr lang="en-US" sz="3527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2 INPUT</a:t>
            </a:r>
          </a:p>
          <a:p>
            <a:pPr algn="l">
              <a:lnSpc>
                <a:spcPts val="4938"/>
              </a:lnSpc>
            </a:pPr>
            <a:r>
              <a:rPr lang="en-US" sz="3527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3 F: array of size n</a:t>
            </a:r>
          </a:p>
          <a:p>
            <a:pPr algn="l">
              <a:lnSpc>
                <a:spcPts val="4938"/>
              </a:lnSpc>
            </a:pPr>
            <a:r>
              <a:rPr lang="en-US" sz="3527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4 BEGIN</a:t>
            </a:r>
          </a:p>
          <a:p>
            <a:pPr algn="l">
              <a:lnSpc>
                <a:spcPts val="4938"/>
              </a:lnSpc>
            </a:pPr>
            <a:r>
              <a:rPr lang="en-US" sz="3527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5 IF queue = 0 THEN</a:t>
            </a:r>
          </a:p>
          <a:p>
            <a:pPr algn="l">
              <a:lnSpc>
                <a:spcPts val="4938"/>
              </a:lnSpc>
            </a:pPr>
            <a:r>
              <a:rPr lang="en-US" sz="3527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6    RETURN TRUE</a:t>
            </a:r>
          </a:p>
          <a:p>
            <a:pPr algn="l">
              <a:lnSpc>
                <a:spcPts val="4938"/>
              </a:lnSpc>
            </a:pPr>
            <a:r>
              <a:rPr lang="en-US" sz="3527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7 ELSE</a:t>
            </a:r>
          </a:p>
          <a:p>
            <a:pPr algn="l">
              <a:lnSpc>
                <a:spcPts val="4938"/>
              </a:lnSpc>
            </a:pPr>
            <a:r>
              <a:rPr lang="en-US" sz="3527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8    RETURN FALSE</a:t>
            </a:r>
          </a:p>
          <a:p>
            <a:pPr algn="l">
              <a:lnSpc>
                <a:spcPts val="4938"/>
              </a:lnSpc>
            </a:pPr>
            <a:r>
              <a:rPr lang="en-US" sz="3527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9 END</a:t>
            </a:r>
          </a:p>
          <a:p>
            <a:pPr algn="l">
              <a:lnSpc>
                <a:spcPts val="4938"/>
              </a:lnSpc>
              <a:spcBef>
                <a:spcPct val="0"/>
              </a:spcBef>
            </a:pPr>
            <a:endParaRPr lang="en-US" sz="3527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30780" y="-9869742"/>
            <a:ext cx="9613325" cy="11186414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3854"/>
              <a:ext cx="698500" cy="805092"/>
            </a:xfrm>
            <a:custGeom>
              <a:avLst/>
              <a:gdLst/>
              <a:ahLst/>
              <a:cxnLst/>
              <a:rect l="l" t="t" r="r" b="b"/>
              <a:pathLst>
                <a:path w="698500" h="805092">
                  <a:moveTo>
                    <a:pt x="366598" y="6239"/>
                  </a:moveTo>
                  <a:lnTo>
                    <a:pt x="681152" y="189253"/>
                  </a:lnTo>
                  <a:cubicBezTo>
                    <a:pt x="691893" y="195502"/>
                    <a:pt x="698500" y="206990"/>
                    <a:pt x="698500" y="219416"/>
                  </a:cubicBezTo>
                  <a:lnTo>
                    <a:pt x="698500" y="585676"/>
                  </a:lnTo>
                  <a:cubicBezTo>
                    <a:pt x="698500" y="598102"/>
                    <a:pt x="691893" y="609590"/>
                    <a:pt x="681152" y="615839"/>
                  </a:cubicBezTo>
                  <a:lnTo>
                    <a:pt x="366598" y="798853"/>
                  </a:lnTo>
                  <a:cubicBezTo>
                    <a:pt x="355874" y="805092"/>
                    <a:pt x="342626" y="805092"/>
                    <a:pt x="331902" y="798853"/>
                  </a:cubicBezTo>
                  <a:lnTo>
                    <a:pt x="17348" y="615839"/>
                  </a:lnTo>
                  <a:cubicBezTo>
                    <a:pt x="6607" y="609590"/>
                    <a:pt x="0" y="598102"/>
                    <a:pt x="0" y="585676"/>
                  </a:cubicBezTo>
                  <a:lnTo>
                    <a:pt x="0" y="219416"/>
                  </a:lnTo>
                  <a:cubicBezTo>
                    <a:pt x="0" y="206990"/>
                    <a:pt x="6607" y="195502"/>
                    <a:pt x="17348" y="189253"/>
                  </a:cubicBezTo>
                  <a:lnTo>
                    <a:pt x="331902" y="6239"/>
                  </a:lnTo>
                  <a:cubicBezTo>
                    <a:pt x="342626" y="0"/>
                    <a:pt x="355874" y="0"/>
                    <a:pt x="366598" y="623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55209" y="1642421"/>
            <a:ext cx="17776314" cy="7002158"/>
          </a:xfrm>
          <a:custGeom>
            <a:avLst/>
            <a:gdLst/>
            <a:ahLst/>
            <a:cxnLst/>
            <a:rect l="l" t="t" r="r" b="b"/>
            <a:pathLst>
              <a:path w="17776314" h="7002158">
                <a:moveTo>
                  <a:pt x="0" y="0"/>
                </a:moveTo>
                <a:lnTo>
                  <a:pt x="17776314" y="0"/>
                </a:lnTo>
                <a:lnTo>
                  <a:pt x="17776314" y="7002158"/>
                </a:lnTo>
                <a:lnTo>
                  <a:pt x="0" y="7002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157209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729086"/>
            <a:ext cx="8927124" cy="58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8"/>
              </a:lnSpc>
              <a:spcBef>
                <a:spcPct val="0"/>
              </a:spcBef>
            </a:pPr>
            <a:r>
              <a:rPr lang="en-US" sz="3491" b="1" spc="-34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The code python from scratch (version 1):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30780" y="-9869742"/>
            <a:ext cx="9613325" cy="11186414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3854"/>
              <a:ext cx="698500" cy="805092"/>
            </a:xfrm>
            <a:custGeom>
              <a:avLst/>
              <a:gdLst/>
              <a:ahLst/>
              <a:cxnLst/>
              <a:rect l="l" t="t" r="r" b="b"/>
              <a:pathLst>
                <a:path w="698500" h="805092">
                  <a:moveTo>
                    <a:pt x="366598" y="6239"/>
                  </a:moveTo>
                  <a:lnTo>
                    <a:pt x="681152" y="189253"/>
                  </a:lnTo>
                  <a:cubicBezTo>
                    <a:pt x="691893" y="195502"/>
                    <a:pt x="698500" y="206990"/>
                    <a:pt x="698500" y="219416"/>
                  </a:cubicBezTo>
                  <a:lnTo>
                    <a:pt x="698500" y="585676"/>
                  </a:lnTo>
                  <a:cubicBezTo>
                    <a:pt x="698500" y="598102"/>
                    <a:pt x="691893" y="609590"/>
                    <a:pt x="681152" y="615839"/>
                  </a:cubicBezTo>
                  <a:lnTo>
                    <a:pt x="366598" y="798853"/>
                  </a:lnTo>
                  <a:cubicBezTo>
                    <a:pt x="355874" y="805092"/>
                    <a:pt x="342626" y="805092"/>
                    <a:pt x="331902" y="798853"/>
                  </a:cubicBezTo>
                  <a:lnTo>
                    <a:pt x="17348" y="615839"/>
                  </a:lnTo>
                  <a:cubicBezTo>
                    <a:pt x="6607" y="609590"/>
                    <a:pt x="0" y="598102"/>
                    <a:pt x="0" y="585676"/>
                  </a:cubicBezTo>
                  <a:lnTo>
                    <a:pt x="0" y="219416"/>
                  </a:lnTo>
                  <a:cubicBezTo>
                    <a:pt x="0" y="206990"/>
                    <a:pt x="6607" y="195502"/>
                    <a:pt x="17348" y="189253"/>
                  </a:cubicBezTo>
                  <a:lnTo>
                    <a:pt x="331902" y="6239"/>
                  </a:lnTo>
                  <a:cubicBezTo>
                    <a:pt x="342626" y="0"/>
                    <a:pt x="355874" y="0"/>
                    <a:pt x="366598" y="623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1686" y="1777175"/>
            <a:ext cx="17776314" cy="7994063"/>
          </a:xfrm>
          <a:custGeom>
            <a:avLst/>
            <a:gdLst/>
            <a:ahLst/>
            <a:cxnLst/>
            <a:rect l="l" t="t" r="r" b="b"/>
            <a:pathLst>
              <a:path w="17776314" h="7994063">
                <a:moveTo>
                  <a:pt x="0" y="0"/>
                </a:moveTo>
                <a:lnTo>
                  <a:pt x="17776314" y="0"/>
                </a:lnTo>
                <a:lnTo>
                  <a:pt x="17776314" y="7994063"/>
                </a:lnTo>
                <a:lnTo>
                  <a:pt x="0" y="799406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4454" b="-4084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729086"/>
            <a:ext cx="8927124" cy="58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8"/>
              </a:lnSpc>
              <a:spcBef>
                <a:spcPct val="0"/>
              </a:spcBef>
            </a:pPr>
            <a:r>
              <a:rPr lang="en-US" sz="3491" b="1" spc="-34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The code python from scratch (version 1):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30780" y="-9869742"/>
            <a:ext cx="9613325" cy="11186414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3854"/>
              <a:ext cx="698500" cy="805092"/>
            </a:xfrm>
            <a:custGeom>
              <a:avLst/>
              <a:gdLst/>
              <a:ahLst/>
              <a:cxnLst/>
              <a:rect l="l" t="t" r="r" b="b"/>
              <a:pathLst>
                <a:path w="698500" h="805092">
                  <a:moveTo>
                    <a:pt x="366598" y="6239"/>
                  </a:moveTo>
                  <a:lnTo>
                    <a:pt x="681152" y="189253"/>
                  </a:lnTo>
                  <a:cubicBezTo>
                    <a:pt x="691893" y="195502"/>
                    <a:pt x="698500" y="206990"/>
                    <a:pt x="698500" y="219416"/>
                  </a:cubicBezTo>
                  <a:lnTo>
                    <a:pt x="698500" y="585676"/>
                  </a:lnTo>
                  <a:cubicBezTo>
                    <a:pt x="698500" y="598102"/>
                    <a:pt x="691893" y="609590"/>
                    <a:pt x="681152" y="615839"/>
                  </a:cubicBezTo>
                  <a:lnTo>
                    <a:pt x="366598" y="798853"/>
                  </a:lnTo>
                  <a:cubicBezTo>
                    <a:pt x="355874" y="805092"/>
                    <a:pt x="342626" y="805092"/>
                    <a:pt x="331902" y="798853"/>
                  </a:cubicBezTo>
                  <a:lnTo>
                    <a:pt x="17348" y="615839"/>
                  </a:lnTo>
                  <a:cubicBezTo>
                    <a:pt x="6607" y="609590"/>
                    <a:pt x="0" y="598102"/>
                    <a:pt x="0" y="585676"/>
                  </a:cubicBezTo>
                  <a:lnTo>
                    <a:pt x="0" y="219416"/>
                  </a:lnTo>
                  <a:cubicBezTo>
                    <a:pt x="0" y="206990"/>
                    <a:pt x="6607" y="195502"/>
                    <a:pt x="17348" y="189253"/>
                  </a:cubicBezTo>
                  <a:lnTo>
                    <a:pt x="331902" y="6239"/>
                  </a:lnTo>
                  <a:cubicBezTo>
                    <a:pt x="342626" y="0"/>
                    <a:pt x="355874" y="0"/>
                    <a:pt x="366598" y="623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30704" y="1634889"/>
            <a:ext cx="13667672" cy="8047321"/>
          </a:xfrm>
          <a:custGeom>
            <a:avLst/>
            <a:gdLst/>
            <a:ahLst/>
            <a:cxnLst/>
            <a:rect l="l" t="t" r="r" b="b"/>
            <a:pathLst>
              <a:path w="13667672" h="8047321">
                <a:moveTo>
                  <a:pt x="0" y="0"/>
                </a:moveTo>
                <a:lnTo>
                  <a:pt x="13667672" y="0"/>
                </a:lnTo>
                <a:lnTo>
                  <a:pt x="13667672" y="8047321"/>
                </a:lnTo>
                <a:lnTo>
                  <a:pt x="0" y="80473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729086"/>
            <a:ext cx="8927124" cy="58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8"/>
              </a:lnSpc>
              <a:spcBef>
                <a:spcPct val="0"/>
              </a:spcBef>
            </a:pPr>
            <a:r>
              <a:rPr lang="en-US" sz="3491" b="1" spc="-34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The code python from scratch (version 1):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30780" y="-9869742"/>
            <a:ext cx="9613325" cy="11186414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3854"/>
              <a:ext cx="698500" cy="805092"/>
            </a:xfrm>
            <a:custGeom>
              <a:avLst/>
              <a:gdLst/>
              <a:ahLst/>
              <a:cxnLst/>
              <a:rect l="l" t="t" r="r" b="b"/>
              <a:pathLst>
                <a:path w="698500" h="805092">
                  <a:moveTo>
                    <a:pt x="366598" y="6239"/>
                  </a:moveTo>
                  <a:lnTo>
                    <a:pt x="681152" y="189253"/>
                  </a:lnTo>
                  <a:cubicBezTo>
                    <a:pt x="691893" y="195502"/>
                    <a:pt x="698500" y="206990"/>
                    <a:pt x="698500" y="219416"/>
                  </a:cubicBezTo>
                  <a:lnTo>
                    <a:pt x="698500" y="585676"/>
                  </a:lnTo>
                  <a:cubicBezTo>
                    <a:pt x="698500" y="598102"/>
                    <a:pt x="691893" y="609590"/>
                    <a:pt x="681152" y="615839"/>
                  </a:cubicBezTo>
                  <a:lnTo>
                    <a:pt x="366598" y="798853"/>
                  </a:lnTo>
                  <a:cubicBezTo>
                    <a:pt x="355874" y="805092"/>
                    <a:pt x="342626" y="805092"/>
                    <a:pt x="331902" y="798853"/>
                  </a:cubicBezTo>
                  <a:lnTo>
                    <a:pt x="17348" y="615839"/>
                  </a:lnTo>
                  <a:cubicBezTo>
                    <a:pt x="6607" y="609590"/>
                    <a:pt x="0" y="598102"/>
                    <a:pt x="0" y="585676"/>
                  </a:cubicBezTo>
                  <a:lnTo>
                    <a:pt x="0" y="219416"/>
                  </a:lnTo>
                  <a:cubicBezTo>
                    <a:pt x="0" y="206990"/>
                    <a:pt x="6607" y="195502"/>
                    <a:pt x="17348" y="189253"/>
                  </a:cubicBezTo>
                  <a:lnTo>
                    <a:pt x="331902" y="6239"/>
                  </a:lnTo>
                  <a:cubicBezTo>
                    <a:pt x="342626" y="0"/>
                    <a:pt x="355874" y="0"/>
                    <a:pt x="366598" y="623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697569" y="1316672"/>
            <a:ext cx="12123189" cy="9071490"/>
          </a:xfrm>
          <a:custGeom>
            <a:avLst/>
            <a:gdLst/>
            <a:ahLst/>
            <a:cxnLst/>
            <a:rect l="l" t="t" r="r" b="b"/>
            <a:pathLst>
              <a:path w="12123189" h="9071490">
                <a:moveTo>
                  <a:pt x="0" y="0"/>
                </a:moveTo>
                <a:lnTo>
                  <a:pt x="12123189" y="0"/>
                </a:lnTo>
                <a:lnTo>
                  <a:pt x="12123189" y="9071490"/>
                </a:lnTo>
                <a:lnTo>
                  <a:pt x="0" y="9071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729086"/>
            <a:ext cx="8927124" cy="58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8"/>
              </a:lnSpc>
              <a:spcBef>
                <a:spcPct val="0"/>
              </a:spcBef>
            </a:pPr>
            <a:r>
              <a:rPr lang="en-US" sz="3491" b="1" spc="-34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The code python from scratch (version 1):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30780" y="-9869742"/>
            <a:ext cx="9613325" cy="11186414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3854"/>
              <a:ext cx="698500" cy="805092"/>
            </a:xfrm>
            <a:custGeom>
              <a:avLst/>
              <a:gdLst/>
              <a:ahLst/>
              <a:cxnLst/>
              <a:rect l="l" t="t" r="r" b="b"/>
              <a:pathLst>
                <a:path w="698500" h="805092">
                  <a:moveTo>
                    <a:pt x="366598" y="6239"/>
                  </a:moveTo>
                  <a:lnTo>
                    <a:pt x="681152" y="189253"/>
                  </a:lnTo>
                  <a:cubicBezTo>
                    <a:pt x="691893" y="195502"/>
                    <a:pt x="698500" y="206990"/>
                    <a:pt x="698500" y="219416"/>
                  </a:cubicBezTo>
                  <a:lnTo>
                    <a:pt x="698500" y="585676"/>
                  </a:lnTo>
                  <a:cubicBezTo>
                    <a:pt x="698500" y="598102"/>
                    <a:pt x="691893" y="609590"/>
                    <a:pt x="681152" y="615839"/>
                  </a:cubicBezTo>
                  <a:lnTo>
                    <a:pt x="366598" y="798853"/>
                  </a:lnTo>
                  <a:cubicBezTo>
                    <a:pt x="355874" y="805092"/>
                    <a:pt x="342626" y="805092"/>
                    <a:pt x="331902" y="798853"/>
                  </a:cubicBezTo>
                  <a:lnTo>
                    <a:pt x="17348" y="615839"/>
                  </a:lnTo>
                  <a:cubicBezTo>
                    <a:pt x="6607" y="609590"/>
                    <a:pt x="0" y="598102"/>
                    <a:pt x="0" y="585676"/>
                  </a:cubicBezTo>
                  <a:lnTo>
                    <a:pt x="0" y="219416"/>
                  </a:lnTo>
                  <a:cubicBezTo>
                    <a:pt x="0" y="206990"/>
                    <a:pt x="6607" y="195502"/>
                    <a:pt x="17348" y="189253"/>
                  </a:cubicBezTo>
                  <a:lnTo>
                    <a:pt x="331902" y="6239"/>
                  </a:lnTo>
                  <a:cubicBezTo>
                    <a:pt x="342626" y="0"/>
                    <a:pt x="355874" y="0"/>
                    <a:pt x="366598" y="623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124910" y="1708927"/>
            <a:ext cx="14258636" cy="8301524"/>
          </a:xfrm>
          <a:custGeom>
            <a:avLst/>
            <a:gdLst/>
            <a:ahLst/>
            <a:cxnLst/>
            <a:rect l="l" t="t" r="r" b="b"/>
            <a:pathLst>
              <a:path w="14258636" h="8301524">
                <a:moveTo>
                  <a:pt x="0" y="0"/>
                </a:moveTo>
                <a:lnTo>
                  <a:pt x="14258635" y="0"/>
                </a:lnTo>
                <a:lnTo>
                  <a:pt x="14258635" y="8301523"/>
                </a:lnTo>
                <a:lnTo>
                  <a:pt x="0" y="83015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729086"/>
            <a:ext cx="8927124" cy="58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8"/>
              </a:lnSpc>
              <a:spcBef>
                <a:spcPct val="0"/>
              </a:spcBef>
            </a:pPr>
            <a:r>
              <a:rPr lang="en-US" sz="3491" b="1" spc="-34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The code python from scratch (version 1):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30780" y="-9869742"/>
            <a:ext cx="9613325" cy="11186414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3854"/>
              <a:ext cx="698500" cy="805092"/>
            </a:xfrm>
            <a:custGeom>
              <a:avLst/>
              <a:gdLst/>
              <a:ahLst/>
              <a:cxnLst/>
              <a:rect l="l" t="t" r="r" b="b"/>
              <a:pathLst>
                <a:path w="698500" h="805092">
                  <a:moveTo>
                    <a:pt x="366598" y="6239"/>
                  </a:moveTo>
                  <a:lnTo>
                    <a:pt x="681152" y="189253"/>
                  </a:lnTo>
                  <a:cubicBezTo>
                    <a:pt x="691893" y="195502"/>
                    <a:pt x="698500" y="206990"/>
                    <a:pt x="698500" y="219416"/>
                  </a:cubicBezTo>
                  <a:lnTo>
                    <a:pt x="698500" y="585676"/>
                  </a:lnTo>
                  <a:cubicBezTo>
                    <a:pt x="698500" y="598102"/>
                    <a:pt x="691893" y="609590"/>
                    <a:pt x="681152" y="615839"/>
                  </a:cubicBezTo>
                  <a:lnTo>
                    <a:pt x="366598" y="798853"/>
                  </a:lnTo>
                  <a:cubicBezTo>
                    <a:pt x="355874" y="805092"/>
                    <a:pt x="342626" y="805092"/>
                    <a:pt x="331902" y="798853"/>
                  </a:cubicBezTo>
                  <a:lnTo>
                    <a:pt x="17348" y="615839"/>
                  </a:lnTo>
                  <a:cubicBezTo>
                    <a:pt x="6607" y="609590"/>
                    <a:pt x="0" y="598102"/>
                    <a:pt x="0" y="585676"/>
                  </a:cubicBezTo>
                  <a:lnTo>
                    <a:pt x="0" y="219416"/>
                  </a:lnTo>
                  <a:cubicBezTo>
                    <a:pt x="0" y="206990"/>
                    <a:pt x="6607" y="195502"/>
                    <a:pt x="17348" y="189253"/>
                  </a:cubicBezTo>
                  <a:lnTo>
                    <a:pt x="331902" y="6239"/>
                  </a:lnTo>
                  <a:cubicBezTo>
                    <a:pt x="342626" y="0"/>
                    <a:pt x="355874" y="0"/>
                    <a:pt x="366598" y="623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57594" y="2639378"/>
            <a:ext cx="16794034" cy="3400792"/>
          </a:xfrm>
          <a:custGeom>
            <a:avLst/>
            <a:gdLst/>
            <a:ahLst/>
            <a:cxnLst/>
            <a:rect l="l" t="t" r="r" b="b"/>
            <a:pathLst>
              <a:path w="16794034" h="3400792">
                <a:moveTo>
                  <a:pt x="0" y="0"/>
                </a:moveTo>
                <a:lnTo>
                  <a:pt x="16794034" y="0"/>
                </a:lnTo>
                <a:lnTo>
                  <a:pt x="16794034" y="3400791"/>
                </a:lnTo>
                <a:lnTo>
                  <a:pt x="0" y="34007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729086"/>
            <a:ext cx="8927124" cy="58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8"/>
              </a:lnSpc>
              <a:spcBef>
                <a:spcPct val="0"/>
              </a:spcBef>
            </a:pPr>
            <a:r>
              <a:rPr lang="en-US" sz="3491" b="1" spc="-34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The code python from scratch (version 1):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771762" y="-6204596"/>
            <a:ext cx="9613325" cy="11186414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3854"/>
              <a:ext cx="698500" cy="805092"/>
            </a:xfrm>
            <a:custGeom>
              <a:avLst/>
              <a:gdLst/>
              <a:ahLst/>
              <a:cxnLst/>
              <a:rect l="l" t="t" r="r" b="b"/>
              <a:pathLst>
                <a:path w="698500" h="805092">
                  <a:moveTo>
                    <a:pt x="366598" y="6239"/>
                  </a:moveTo>
                  <a:lnTo>
                    <a:pt x="681152" y="189253"/>
                  </a:lnTo>
                  <a:cubicBezTo>
                    <a:pt x="691893" y="195502"/>
                    <a:pt x="698500" y="206990"/>
                    <a:pt x="698500" y="219416"/>
                  </a:cubicBezTo>
                  <a:lnTo>
                    <a:pt x="698500" y="585676"/>
                  </a:lnTo>
                  <a:cubicBezTo>
                    <a:pt x="698500" y="598102"/>
                    <a:pt x="691893" y="609590"/>
                    <a:pt x="681152" y="615839"/>
                  </a:cubicBezTo>
                  <a:lnTo>
                    <a:pt x="366598" y="798853"/>
                  </a:lnTo>
                  <a:cubicBezTo>
                    <a:pt x="355874" y="805092"/>
                    <a:pt x="342626" y="805092"/>
                    <a:pt x="331902" y="798853"/>
                  </a:cubicBezTo>
                  <a:lnTo>
                    <a:pt x="17348" y="615839"/>
                  </a:lnTo>
                  <a:cubicBezTo>
                    <a:pt x="6607" y="609590"/>
                    <a:pt x="0" y="598102"/>
                    <a:pt x="0" y="585676"/>
                  </a:cubicBezTo>
                  <a:lnTo>
                    <a:pt x="0" y="219416"/>
                  </a:lnTo>
                  <a:cubicBezTo>
                    <a:pt x="0" y="206990"/>
                    <a:pt x="6607" y="195502"/>
                    <a:pt x="17348" y="189253"/>
                  </a:cubicBezTo>
                  <a:lnTo>
                    <a:pt x="331902" y="6239"/>
                  </a:lnTo>
                  <a:cubicBezTo>
                    <a:pt x="342626" y="0"/>
                    <a:pt x="355874" y="0"/>
                    <a:pt x="366598" y="623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18407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42521" y="231183"/>
            <a:ext cx="10146753" cy="9824634"/>
          </a:xfrm>
          <a:custGeom>
            <a:avLst/>
            <a:gdLst/>
            <a:ahLst/>
            <a:cxnLst/>
            <a:rect l="l" t="t" r="r" b="b"/>
            <a:pathLst>
              <a:path w="10146753" h="9824634">
                <a:moveTo>
                  <a:pt x="0" y="0"/>
                </a:moveTo>
                <a:lnTo>
                  <a:pt x="10146753" y="0"/>
                </a:lnTo>
                <a:lnTo>
                  <a:pt x="10146753" y="9824634"/>
                </a:lnTo>
                <a:lnTo>
                  <a:pt x="0" y="9824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490963" y="729086"/>
            <a:ext cx="8927124" cy="58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8"/>
              </a:lnSpc>
              <a:spcBef>
                <a:spcPct val="0"/>
              </a:spcBef>
            </a:pPr>
            <a:r>
              <a:rPr lang="en-US" sz="3491" b="1" spc="-34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Main: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00522" y="3009898"/>
            <a:ext cx="11677678" cy="3350364"/>
            <a:chOff x="0" y="-16328"/>
            <a:chExt cx="1270864" cy="3646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70864" cy="348287"/>
            </a:xfrm>
            <a:custGeom>
              <a:avLst/>
              <a:gdLst/>
              <a:ahLst/>
              <a:cxnLst/>
              <a:rect l="l" t="t" r="r" b="b"/>
              <a:pathLst>
                <a:path w="1270864" h="348287">
                  <a:moveTo>
                    <a:pt x="33811" y="0"/>
                  </a:moveTo>
                  <a:lnTo>
                    <a:pt x="1237052" y="0"/>
                  </a:lnTo>
                  <a:cubicBezTo>
                    <a:pt x="1255726" y="0"/>
                    <a:pt x="1270864" y="15138"/>
                    <a:pt x="1270864" y="33811"/>
                  </a:cubicBezTo>
                  <a:lnTo>
                    <a:pt x="1270864" y="314476"/>
                  </a:lnTo>
                  <a:cubicBezTo>
                    <a:pt x="1270864" y="323443"/>
                    <a:pt x="1267302" y="332043"/>
                    <a:pt x="1260961" y="338384"/>
                  </a:cubicBezTo>
                  <a:cubicBezTo>
                    <a:pt x="1254620" y="344725"/>
                    <a:pt x="1246020" y="348287"/>
                    <a:pt x="1237052" y="348287"/>
                  </a:cubicBezTo>
                  <a:lnTo>
                    <a:pt x="33811" y="348287"/>
                  </a:lnTo>
                  <a:cubicBezTo>
                    <a:pt x="15138" y="348287"/>
                    <a:pt x="0" y="333149"/>
                    <a:pt x="0" y="314476"/>
                  </a:cubicBezTo>
                  <a:lnTo>
                    <a:pt x="0" y="33811"/>
                  </a:lnTo>
                  <a:cubicBezTo>
                    <a:pt x="0" y="15138"/>
                    <a:pt x="15138" y="0"/>
                    <a:pt x="33811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6328"/>
              <a:ext cx="1270864" cy="3646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297"/>
                </a:lnSpc>
              </a:pPr>
              <a:r>
                <a:rPr lang="en-US" sz="14498" b="1" spc="-144" dirty="0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Introduction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532777" y="3159932"/>
            <a:ext cx="874030" cy="3305101"/>
            <a:chOff x="0" y="0"/>
            <a:chExt cx="95119" cy="35968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5119" cy="359689"/>
            </a:xfrm>
            <a:custGeom>
              <a:avLst/>
              <a:gdLst/>
              <a:ahLst/>
              <a:cxnLst/>
              <a:rect l="l" t="t" r="r" b="b"/>
              <a:pathLst>
                <a:path w="95119" h="359689">
                  <a:moveTo>
                    <a:pt x="47560" y="0"/>
                  </a:moveTo>
                  <a:lnTo>
                    <a:pt x="47560" y="0"/>
                  </a:lnTo>
                  <a:cubicBezTo>
                    <a:pt x="73826" y="0"/>
                    <a:pt x="95119" y="21293"/>
                    <a:pt x="95119" y="47560"/>
                  </a:cubicBezTo>
                  <a:lnTo>
                    <a:pt x="95119" y="312129"/>
                  </a:lnTo>
                  <a:cubicBezTo>
                    <a:pt x="95119" y="338396"/>
                    <a:pt x="73826" y="359689"/>
                    <a:pt x="47560" y="359689"/>
                  </a:cubicBezTo>
                  <a:lnTo>
                    <a:pt x="47560" y="359689"/>
                  </a:lnTo>
                  <a:cubicBezTo>
                    <a:pt x="21293" y="359689"/>
                    <a:pt x="0" y="338396"/>
                    <a:pt x="0" y="312129"/>
                  </a:cubicBezTo>
                  <a:lnTo>
                    <a:pt x="0" y="47560"/>
                  </a:lnTo>
                  <a:cubicBezTo>
                    <a:pt x="0" y="21293"/>
                    <a:pt x="21293" y="0"/>
                    <a:pt x="47560" y="0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95119" cy="397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584625" y="-6042914"/>
            <a:ext cx="9613325" cy="11186414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3854"/>
              <a:ext cx="698500" cy="805092"/>
            </a:xfrm>
            <a:custGeom>
              <a:avLst/>
              <a:gdLst/>
              <a:ahLst/>
              <a:cxnLst/>
              <a:rect l="l" t="t" r="r" b="b"/>
              <a:pathLst>
                <a:path w="698500" h="805092">
                  <a:moveTo>
                    <a:pt x="366598" y="6239"/>
                  </a:moveTo>
                  <a:lnTo>
                    <a:pt x="681152" y="189253"/>
                  </a:lnTo>
                  <a:cubicBezTo>
                    <a:pt x="691893" y="195502"/>
                    <a:pt x="698500" y="206990"/>
                    <a:pt x="698500" y="219416"/>
                  </a:cubicBezTo>
                  <a:lnTo>
                    <a:pt x="698500" y="585676"/>
                  </a:lnTo>
                  <a:cubicBezTo>
                    <a:pt x="698500" y="598102"/>
                    <a:pt x="691893" y="609590"/>
                    <a:pt x="681152" y="615839"/>
                  </a:cubicBezTo>
                  <a:lnTo>
                    <a:pt x="366598" y="798853"/>
                  </a:lnTo>
                  <a:cubicBezTo>
                    <a:pt x="355874" y="805092"/>
                    <a:pt x="342626" y="805092"/>
                    <a:pt x="331902" y="798853"/>
                  </a:cubicBezTo>
                  <a:lnTo>
                    <a:pt x="17348" y="615839"/>
                  </a:lnTo>
                  <a:cubicBezTo>
                    <a:pt x="6607" y="609590"/>
                    <a:pt x="0" y="598102"/>
                    <a:pt x="0" y="585676"/>
                  </a:cubicBezTo>
                  <a:lnTo>
                    <a:pt x="0" y="219416"/>
                  </a:lnTo>
                  <a:cubicBezTo>
                    <a:pt x="0" y="206990"/>
                    <a:pt x="6607" y="195502"/>
                    <a:pt x="17348" y="189253"/>
                  </a:cubicBezTo>
                  <a:lnTo>
                    <a:pt x="331902" y="6239"/>
                  </a:lnTo>
                  <a:cubicBezTo>
                    <a:pt x="342626" y="0"/>
                    <a:pt x="355874" y="0"/>
                    <a:pt x="366598" y="623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18407" y="-436542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767757" y="733174"/>
            <a:ext cx="9445258" cy="8820652"/>
          </a:xfrm>
          <a:custGeom>
            <a:avLst/>
            <a:gdLst/>
            <a:ahLst/>
            <a:cxnLst/>
            <a:rect l="l" t="t" r="r" b="b"/>
            <a:pathLst>
              <a:path w="9445258" h="8820652">
                <a:moveTo>
                  <a:pt x="0" y="0"/>
                </a:moveTo>
                <a:lnTo>
                  <a:pt x="9445258" y="0"/>
                </a:lnTo>
                <a:lnTo>
                  <a:pt x="9445258" y="8820652"/>
                </a:lnTo>
                <a:lnTo>
                  <a:pt x="0" y="8820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636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-2107000" y="971550"/>
            <a:ext cx="8927124" cy="58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8"/>
              </a:lnSpc>
              <a:spcBef>
                <a:spcPct val="0"/>
              </a:spcBef>
            </a:pPr>
            <a:r>
              <a:rPr lang="en-US" sz="3491" b="1" spc="-34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Result?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30780" y="-9869742"/>
            <a:ext cx="9613325" cy="11186414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3854"/>
              <a:ext cx="698500" cy="805092"/>
            </a:xfrm>
            <a:custGeom>
              <a:avLst/>
              <a:gdLst/>
              <a:ahLst/>
              <a:cxnLst/>
              <a:rect l="l" t="t" r="r" b="b"/>
              <a:pathLst>
                <a:path w="698500" h="805092">
                  <a:moveTo>
                    <a:pt x="366598" y="6239"/>
                  </a:moveTo>
                  <a:lnTo>
                    <a:pt x="681152" y="189253"/>
                  </a:lnTo>
                  <a:cubicBezTo>
                    <a:pt x="691893" y="195502"/>
                    <a:pt x="698500" y="206990"/>
                    <a:pt x="698500" y="219416"/>
                  </a:cubicBezTo>
                  <a:lnTo>
                    <a:pt x="698500" y="585676"/>
                  </a:lnTo>
                  <a:cubicBezTo>
                    <a:pt x="698500" y="598102"/>
                    <a:pt x="691893" y="609590"/>
                    <a:pt x="681152" y="615839"/>
                  </a:cubicBezTo>
                  <a:lnTo>
                    <a:pt x="366598" y="798853"/>
                  </a:lnTo>
                  <a:cubicBezTo>
                    <a:pt x="355874" y="805092"/>
                    <a:pt x="342626" y="805092"/>
                    <a:pt x="331902" y="798853"/>
                  </a:cubicBezTo>
                  <a:lnTo>
                    <a:pt x="17348" y="615839"/>
                  </a:lnTo>
                  <a:cubicBezTo>
                    <a:pt x="6607" y="609590"/>
                    <a:pt x="0" y="598102"/>
                    <a:pt x="0" y="585676"/>
                  </a:cubicBezTo>
                  <a:lnTo>
                    <a:pt x="0" y="219416"/>
                  </a:lnTo>
                  <a:cubicBezTo>
                    <a:pt x="0" y="206990"/>
                    <a:pt x="6607" y="195502"/>
                    <a:pt x="17348" y="189253"/>
                  </a:cubicBezTo>
                  <a:lnTo>
                    <a:pt x="331902" y="6239"/>
                  </a:lnTo>
                  <a:cubicBezTo>
                    <a:pt x="342626" y="0"/>
                    <a:pt x="355874" y="0"/>
                    <a:pt x="366598" y="623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33842" y="1488122"/>
            <a:ext cx="14243964" cy="8810299"/>
          </a:xfrm>
          <a:custGeom>
            <a:avLst/>
            <a:gdLst/>
            <a:ahLst/>
            <a:cxnLst/>
            <a:rect l="l" t="t" r="r" b="b"/>
            <a:pathLst>
              <a:path w="14243964" h="8810299">
                <a:moveTo>
                  <a:pt x="0" y="0"/>
                </a:moveTo>
                <a:lnTo>
                  <a:pt x="14243964" y="0"/>
                </a:lnTo>
                <a:lnTo>
                  <a:pt x="14243964" y="8810300"/>
                </a:lnTo>
                <a:lnTo>
                  <a:pt x="0" y="88103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55401" y="729086"/>
            <a:ext cx="10908770" cy="58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8"/>
              </a:lnSpc>
              <a:spcBef>
                <a:spcPct val="0"/>
              </a:spcBef>
            </a:pPr>
            <a:r>
              <a:rPr lang="en-US" sz="3491" b="1" spc="-34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The code python using built-in methods  (version 2):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30780" y="-9869742"/>
            <a:ext cx="9613325" cy="11186414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3854"/>
              <a:ext cx="698500" cy="805092"/>
            </a:xfrm>
            <a:custGeom>
              <a:avLst/>
              <a:gdLst/>
              <a:ahLst/>
              <a:cxnLst/>
              <a:rect l="l" t="t" r="r" b="b"/>
              <a:pathLst>
                <a:path w="698500" h="805092">
                  <a:moveTo>
                    <a:pt x="366598" y="6239"/>
                  </a:moveTo>
                  <a:lnTo>
                    <a:pt x="681152" y="189253"/>
                  </a:lnTo>
                  <a:cubicBezTo>
                    <a:pt x="691893" y="195502"/>
                    <a:pt x="698500" y="206990"/>
                    <a:pt x="698500" y="219416"/>
                  </a:cubicBezTo>
                  <a:lnTo>
                    <a:pt x="698500" y="585676"/>
                  </a:lnTo>
                  <a:cubicBezTo>
                    <a:pt x="698500" y="598102"/>
                    <a:pt x="691893" y="609590"/>
                    <a:pt x="681152" y="615839"/>
                  </a:cubicBezTo>
                  <a:lnTo>
                    <a:pt x="366598" y="798853"/>
                  </a:lnTo>
                  <a:cubicBezTo>
                    <a:pt x="355874" y="805092"/>
                    <a:pt x="342626" y="805092"/>
                    <a:pt x="331902" y="798853"/>
                  </a:cubicBezTo>
                  <a:lnTo>
                    <a:pt x="17348" y="615839"/>
                  </a:lnTo>
                  <a:cubicBezTo>
                    <a:pt x="6607" y="609590"/>
                    <a:pt x="0" y="598102"/>
                    <a:pt x="0" y="585676"/>
                  </a:cubicBezTo>
                  <a:lnTo>
                    <a:pt x="0" y="219416"/>
                  </a:lnTo>
                  <a:cubicBezTo>
                    <a:pt x="0" y="206990"/>
                    <a:pt x="6607" y="195502"/>
                    <a:pt x="17348" y="189253"/>
                  </a:cubicBezTo>
                  <a:lnTo>
                    <a:pt x="331902" y="6239"/>
                  </a:lnTo>
                  <a:cubicBezTo>
                    <a:pt x="342626" y="0"/>
                    <a:pt x="355874" y="0"/>
                    <a:pt x="366598" y="623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469550" y="806994"/>
            <a:ext cx="13902525" cy="8849716"/>
          </a:xfrm>
          <a:custGeom>
            <a:avLst/>
            <a:gdLst/>
            <a:ahLst/>
            <a:cxnLst/>
            <a:rect l="l" t="t" r="r" b="b"/>
            <a:pathLst>
              <a:path w="13902525" h="8849716">
                <a:moveTo>
                  <a:pt x="0" y="0"/>
                </a:moveTo>
                <a:lnTo>
                  <a:pt x="13902524" y="0"/>
                </a:lnTo>
                <a:lnTo>
                  <a:pt x="13902524" y="8849716"/>
                </a:lnTo>
                <a:lnTo>
                  <a:pt x="0" y="88497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30780" y="-9869742"/>
            <a:ext cx="9613325" cy="11186414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3854"/>
              <a:ext cx="698500" cy="805092"/>
            </a:xfrm>
            <a:custGeom>
              <a:avLst/>
              <a:gdLst/>
              <a:ahLst/>
              <a:cxnLst/>
              <a:rect l="l" t="t" r="r" b="b"/>
              <a:pathLst>
                <a:path w="698500" h="805092">
                  <a:moveTo>
                    <a:pt x="366598" y="6239"/>
                  </a:moveTo>
                  <a:lnTo>
                    <a:pt x="681152" y="189253"/>
                  </a:lnTo>
                  <a:cubicBezTo>
                    <a:pt x="691893" y="195502"/>
                    <a:pt x="698500" y="206990"/>
                    <a:pt x="698500" y="219416"/>
                  </a:cubicBezTo>
                  <a:lnTo>
                    <a:pt x="698500" y="585676"/>
                  </a:lnTo>
                  <a:cubicBezTo>
                    <a:pt x="698500" y="598102"/>
                    <a:pt x="691893" y="609590"/>
                    <a:pt x="681152" y="615839"/>
                  </a:cubicBezTo>
                  <a:lnTo>
                    <a:pt x="366598" y="798853"/>
                  </a:lnTo>
                  <a:cubicBezTo>
                    <a:pt x="355874" y="805092"/>
                    <a:pt x="342626" y="805092"/>
                    <a:pt x="331902" y="798853"/>
                  </a:cubicBezTo>
                  <a:lnTo>
                    <a:pt x="17348" y="615839"/>
                  </a:lnTo>
                  <a:cubicBezTo>
                    <a:pt x="6607" y="609590"/>
                    <a:pt x="0" y="598102"/>
                    <a:pt x="0" y="585676"/>
                  </a:cubicBezTo>
                  <a:lnTo>
                    <a:pt x="0" y="219416"/>
                  </a:lnTo>
                  <a:cubicBezTo>
                    <a:pt x="0" y="206990"/>
                    <a:pt x="6607" y="195502"/>
                    <a:pt x="17348" y="189253"/>
                  </a:cubicBezTo>
                  <a:lnTo>
                    <a:pt x="331902" y="6239"/>
                  </a:lnTo>
                  <a:cubicBezTo>
                    <a:pt x="342626" y="0"/>
                    <a:pt x="355874" y="0"/>
                    <a:pt x="366598" y="623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2971376" y="815691"/>
            <a:ext cx="13296019" cy="9194760"/>
          </a:xfrm>
          <a:custGeom>
            <a:avLst/>
            <a:gdLst/>
            <a:ahLst/>
            <a:cxnLst/>
            <a:rect l="l" t="t" r="r" b="b"/>
            <a:pathLst>
              <a:path w="13296019" h="9194760">
                <a:moveTo>
                  <a:pt x="0" y="0"/>
                </a:moveTo>
                <a:lnTo>
                  <a:pt x="13296019" y="0"/>
                </a:lnTo>
                <a:lnTo>
                  <a:pt x="13296019" y="9194759"/>
                </a:lnTo>
                <a:lnTo>
                  <a:pt x="0" y="91947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30780" y="-9869742"/>
            <a:ext cx="9613325" cy="11186414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3854"/>
              <a:ext cx="698500" cy="805092"/>
            </a:xfrm>
            <a:custGeom>
              <a:avLst/>
              <a:gdLst/>
              <a:ahLst/>
              <a:cxnLst/>
              <a:rect l="l" t="t" r="r" b="b"/>
              <a:pathLst>
                <a:path w="698500" h="805092">
                  <a:moveTo>
                    <a:pt x="366598" y="6239"/>
                  </a:moveTo>
                  <a:lnTo>
                    <a:pt x="681152" y="189253"/>
                  </a:lnTo>
                  <a:cubicBezTo>
                    <a:pt x="691893" y="195502"/>
                    <a:pt x="698500" y="206990"/>
                    <a:pt x="698500" y="219416"/>
                  </a:cubicBezTo>
                  <a:lnTo>
                    <a:pt x="698500" y="585676"/>
                  </a:lnTo>
                  <a:cubicBezTo>
                    <a:pt x="698500" y="598102"/>
                    <a:pt x="691893" y="609590"/>
                    <a:pt x="681152" y="615839"/>
                  </a:cubicBezTo>
                  <a:lnTo>
                    <a:pt x="366598" y="798853"/>
                  </a:lnTo>
                  <a:cubicBezTo>
                    <a:pt x="355874" y="805092"/>
                    <a:pt x="342626" y="805092"/>
                    <a:pt x="331902" y="798853"/>
                  </a:cubicBezTo>
                  <a:lnTo>
                    <a:pt x="17348" y="615839"/>
                  </a:lnTo>
                  <a:cubicBezTo>
                    <a:pt x="6607" y="609590"/>
                    <a:pt x="0" y="598102"/>
                    <a:pt x="0" y="585676"/>
                  </a:cubicBezTo>
                  <a:lnTo>
                    <a:pt x="0" y="219416"/>
                  </a:lnTo>
                  <a:cubicBezTo>
                    <a:pt x="0" y="206990"/>
                    <a:pt x="6607" y="195502"/>
                    <a:pt x="17348" y="189253"/>
                  </a:cubicBezTo>
                  <a:lnTo>
                    <a:pt x="331902" y="6239"/>
                  </a:lnTo>
                  <a:cubicBezTo>
                    <a:pt x="342626" y="0"/>
                    <a:pt x="355874" y="0"/>
                    <a:pt x="366598" y="623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348697" y="770480"/>
            <a:ext cx="12313213" cy="9345413"/>
          </a:xfrm>
          <a:custGeom>
            <a:avLst/>
            <a:gdLst/>
            <a:ahLst/>
            <a:cxnLst/>
            <a:rect l="l" t="t" r="r" b="b"/>
            <a:pathLst>
              <a:path w="12313213" h="9345413">
                <a:moveTo>
                  <a:pt x="0" y="0"/>
                </a:moveTo>
                <a:lnTo>
                  <a:pt x="12313213" y="0"/>
                </a:lnTo>
                <a:lnTo>
                  <a:pt x="12313213" y="9345413"/>
                </a:lnTo>
                <a:lnTo>
                  <a:pt x="0" y="93454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30780" y="-9869742"/>
            <a:ext cx="9613325" cy="11186414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3854"/>
              <a:ext cx="698500" cy="805092"/>
            </a:xfrm>
            <a:custGeom>
              <a:avLst/>
              <a:gdLst/>
              <a:ahLst/>
              <a:cxnLst/>
              <a:rect l="l" t="t" r="r" b="b"/>
              <a:pathLst>
                <a:path w="698500" h="805092">
                  <a:moveTo>
                    <a:pt x="366598" y="6239"/>
                  </a:moveTo>
                  <a:lnTo>
                    <a:pt x="681152" y="189253"/>
                  </a:lnTo>
                  <a:cubicBezTo>
                    <a:pt x="691893" y="195502"/>
                    <a:pt x="698500" y="206990"/>
                    <a:pt x="698500" y="219416"/>
                  </a:cubicBezTo>
                  <a:lnTo>
                    <a:pt x="698500" y="585676"/>
                  </a:lnTo>
                  <a:cubicBezTo>
                    <a:pt x="698500" y="598102"/>
                    <a:pt x="691893" y="609590"/>
                    <a:pt x="681152" y="615839"/>
                  </a:cubicBezTo>
                  <a:lnTo>
                    <a:pt x="366598" y="798853"/>
                  </a:lnTo>
                  <a:cubicBezTo>
                    <a:pt x="355874" y="805092"/>
                    <a:pt x="342626" y="805092"/>
                    <a:pt x="331902" y="798853"/>
                  </a:cubicBezTo>
                  <a:lnTo>
                    <a:pt x="17348" y="615839"/>
                  </a:lnTo>
                  <a:cubicBezTo>
                    <a:pt x="6607" y="609590"/>
                    <a:pt x="0" y="598102"/>
                    <a:pt x="0" y="585676"/>
                  </a:cubicBezTo>
                  <a:lnTo>
                    <a:pt x="0" y="219416"/>
                  </a:lnTo>
                  <a:cubicBezTo>
                    <a:pt x="0" y="206990"/>
                    <a:pt x="6607" y="195502"/>
                    <a:pt x="17348" y="189253"/>
                  </a:cubicBezTo>
                  <a:lnTo>
                    <a:pt x="331902" y="6239"/>
                  </a:lnTo>
                  <a:cubicBezTo>
                    <a:pt x="342626" y="0"/>
                    <a:pt x="355874" y="0"/>
                    <a:pt x="366598" y="623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688474" y="124563"/>
            <a:ext cx="6075210" cy="10037874"/>
          </a:xfrm>
          <a:custGeom>
            <a:avLst/>
            <a:gdLst/>
            <a:ahLst/>
            <a:cxnLst/>
            <a:rect l="l" t="t" r="r" b="b"/>
            <a:pathLst>
              <a:path w="6075210" h="10037874">
                <a:moveTo>
                  <a:pt x="0" y="0"/>
                </a:moveTo>
                <a:lnTo>
                  <a:pt x="6075210" y="0"/>
                </a:lnTo>
                <a:lnTo>
                  <a:pt x="6075210" y="10037874"/>
                </a:lnTo>
                <a:lnTo>
                  <a:pt x="0" y="100378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0655141" y="1958976"/>
            <a:ext cx="6604159" cy="4779899"/>
          </a:xfrm>
          <a:custGeom>
            <a:avLst/>
            <a:gdLst/>
            <a:ahLst/>
            <a:cxnLst/>
            <a:rect l="l" t="t" r="r" b="b"/>
            <a:pathLst>
              <a:path w="6604159" h="4779899">
                <a:moveTo>
                  <a:pt x="0" y="0"/>
                </a:moveTo>
                <a:lnTo>
                  <a:pt x="6604159" y="0"/>
                </a:lnTo>
                <a:lnTo>
                  <a:pt x="6604159" y="4779899"/>
                </a:lnTo>
                <a:lnTo>
                  <a:pt x="0" y="47798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57120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-2506962" y="706332"/>
            <a:ext cx="8927124" cy="58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8"/>
              </a:lnSpc>
              <a:spcBef>
                <a:spcPct val="0"/>
              </a:spcBef>
            </a:pPr>
            <a:r>
              <a:rPr lang="en-US" sz="3491" b="1" spc="-34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Main: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20163" y="729086"/>
            <a:ext cx="8927124" cy="58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8"/>
              </a:lnSpc>
              <a:spcBef>
                <a:spcPct val="0"/>
              </a:spcBef>
            </a:pPr>
            <a:r>
              <a:rPr lang="en-US" sz="3491" b="1" spc="-34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Result: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-1461713"/>
            <a:ext cx="2512319" cy="2923426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14747"/>
              <a:ext cx="698500" cy="783305"/>
            </a:xfrm>
            <a:custGeom>
              <a:avLst/>
              <a:gdLst/>
              <a:ahLst/>
              <a:cxnLst/>
              <a:rect l="l" t="t" r="r" b="b"/>
              <a:pathLst>
                <a:path w="698500" h="783305">
                  <a:moveTo>
                    <a:pt x="415631" y="23875"/>
                  </a:moveTo>
                  <a:lnTo>
                    <a:pt x="632119" y="149831"/>
                  </a:lnTo>
                  <a:cubicBezTo>
                    <a:pt x="673217" y="173743"/>
                    <a:pt x="698500" y="217704"/>
                    <a:pt x="698500" y="265252"/>
                  </a:cubicBezTo>
                  <a:lnTo>
                    <a:pt x="698500" y="518054"/>
                  </a:lnTo>
                  <a:cubicBezTo>
                    <a:pt x="698500" y="565602"/>
                    <a:pt x="673217" y="609563"/>
                    <a:pt x="632119" y="633475"/>
                  </a:cubicBezTo>
                  <a:lnTo>
                    <a:pt x="415631" y="759431"/>
                  </a:lnTo>
                  <a:cubicBezTo>
                    <a:pt x="374597" y="783306"/>
                    <a:pt x="323903" y="783306"/>
                    <a:pt x="282869" y="759431"/>
                  </a:cubicBezTo>
                  <a:lnTo>
                    <a:pt x="66381" y="633475"/>
                  </a:lnTo>
                  <a:cubicBezTo>
                    <a:pt x="25283" y="609563"/>
                    <a:pt x="0" y="565602"/>
                    <a:pt x="0" y="518054"/>
                  </a:cubicBezTo>
                  <a:lnTo>
                    <a:pt x="0" y="265252"/>
                  </a:lnTo>
                  <a:cubicBezTo>
                    <a:pt x="0" y="217704"/>
                    <a:pt x="25283" y="173743"/>
                    <a:pt x="66381" y="149831"/>
                  </a:cubicBezTo>
                  <a:lnTo>
                    <a:pt x="282869" y="23875"/>
                  </a:lnTo>
                  <a:cubicBezTo>
                    <a:pt x="323903" y="0"/>
                    <a:pt x="374597" y="0"/>
                    <a:pt x="415631" y="23875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619016" y="462784"/>
            <a:ext cx="8044981" cy="9361432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4605"/>
              <a:ext cx="698500" cy="803589"/>
            </a:xfrm>
            <a:custGeom>
              <a:avLst/>
              <a:gdLst/>
              <a:ahLst/>
              <a:cxnLst/>
              <a:rect l="l" t="t" r="r" b="b"/>
              <a:pathLst>
                <a:path w="698500" h="803589">
                  <a:moveTo>
                    <a:pt x="369980" y="7456"/>
                  </a:moveTo>
                  <a:lnTo>
                    <a:pt x="677770" y="186534"/>
                  </a:lnTo>
                  <a:cubicBezTo>
                    <a:pt x="690605" y="194001"/>
                    <a:pt x="698500" y="207730"/>
                    <a:pt x="698500" y="222578"/>
                  </a:cubicBezTo>
                  <a:lnTo>
                    <a:pt x="698500" y="581012"/>
                  </a:lnTo>
                  <a:cubicBezTo>
                    <a:pt x="698500" y="595860"/>
                    <a:pt x="690605" y="609589"/>
                    <a:pt x="677770" y="617056"/>
                  </a:cubicBezTo>
                  <a:lnTo>
                    <a:pt x="369980" y="796134"/>
                  </a:lnTo>
                  <a:cubicBezTo>
                    <a:pt x="357165" y="803590"/>
                    <a:pt x="341335" y="803590"/>
                    <a:pt x="328520" y="796134"/>
                  </a:cubicBezTo>
                  <a:lnTo>
                    <a:pt x="20730" y="617056"/>
                  </a:lnTo>
                  <a:cubicBezTo>
                    <a:pt x="7895" y="609589"/>
                    <a:pt x="0" y="595860"/>
                    <a:pt x="0" y="581012"/>
                  </a:cubicBezTo>
                  <a:lnTo>
                    <a:pt x="0" y="222578"/>
                  </a:lnTo>
                  <a:cubicBezTo>
                    <a:pt x="0" y="207730"/>
                    <a:pt x="7895" y="194001"/>
                    <a:pt x="20730" y="186534"/>
                  </a:cubicBezTo>
                  <a:lnTo>
                    <a:pt x="328520" y="7456"/>
                  </a:lnTo>
                  <a:cubicBezTo>
                    <a:pt x="341335" y="0"/>
                    <a:pt x="357165" y="0"/>
                    <a:pt x="369980" y="7456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132700" y="3278009"/>
            <a:ext cx="11301259" cy="5980291"/>
          </a:xfrm>
          <a:custGeom>
            <a:avLst/>
            <a:gdLst/>
            <a:ahLst/>
            <a:cxnLst/>
            <a:rect l="l" t="t" r="r" b="b"/>
            <a:pathLst>
              <a:path w="11301259" h="5980291">
                <a:moveTo>
                  <a:pt x="0" y="0"/>
                </a:moveTo>
                <a:lnTo>
                  <a:pt x="11301259" y="0"/>
                </a:lnTo>
                <a:lnTo>
                  <a:pt x="11301259" y="5980291"/>
                </a:lnTo>
                <a:lnTo>
                  <a:pt x="0" y="598029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298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55401" y="-85725"/>
            <a:ext cx="13502516" cy="2397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endParaRPr/>
          </a:p>
          <a:p>
            <a:pPr algn="l">
              <a:lnSpc>
                <a:spcPts val="6439"/>
              </a:lnSpc>
            </a:pPr>
            <a:r>
              <a:rPr lang="en-US" sz="4599" b="1" spc="-45">
                <a:solidFill>
                  <a:srgbClr val="101AAF"/>
                </a:solidFill>
                <a:latin typeface="Lora Bold"/>
                <a:ea typeface="Lora Bold"/>
                <a:cs typeface="Lora Bold"/>
                <a:sym typeface="Lora Bold"/>
              </a:rPr>
              <a:t>2st implementation : </a:t>
            </a:r>
          </a:p>
          <a:p>
            <a:pPr algn="l">
              <a:lnSpc>
                <a:spcPts val="6439"/>
              </a:lnSpc>
              <a:spcBef>
                <a:spcPct val="0"/>
              </a:spcBef>
            </a:pPr>
            <a:r>
              <a:rPr lang="en-US" sz="4599" b="1" spc="-45">
                <a:solidFill>
                  <a:srgbClr val="101AAF"/>
                </a:solidFill>
                <a:latin typeface="Lora Bold"/>
                <a:ea typeface="Lora Bold"/>
                <a:cs typeface="Lora Bold"/>
                <a:sym typeface="Lora Bold"/>
              </a:rPr>
              <a:t>implementing Queues with a Singly Linked list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471347"/>
            <a:ext cx="3184897" cy="58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8"/>
              </a:lnSpc>
              <a:spcBef>
                <a:spcPct val="0"/>
              </a:spcBef>
            </a:pPr>
            <a:r>
              <a:rPr lang="en-US" sz="3491" b="1" spc="-34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Linked list?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-1461713"/>
            <a:ext cx="2512319" cy="2923426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14747"/>
              <a:ext cx="698500" cy="783305"/>
            </a:xfrm>
            <a:custGeom>
              <a:avLst/>
              <a:gdLst/>
              <a:ahLst/>
              <a:cxnLst/>
              <a:rect l="l" t="t" r="r" b="b"/>
              <a:pathLst>
                <a:path w="698500" h="783305">
                  <a:moveTo>
                    <a:pt x="415631" y="23875"/>
                  </a:moveTo>
                  <a:lnTo>
                    <a:pt x="632119" y="149831"/>
                  </a:lnTo>
                  <a:cubicBezTo>
                    <a:pt x="673217" y="173743"/>
                    <a:pt x="698500" y="217704"/>
                    <a:pt x="698500" y="265252"/>
                  </a:cubicBezTo>
                  <a:lnTo>
                    <a:pt x="698500" y="518054"/>
                  </a:lnTo>
                  <a:cubicBezTo>
                    <a:pt x="698500" y="565602"/>
                    <a:pt x="673217" y="609563"/>
                    <a:pt x="632119" y="633475"/>
                  </a:cubicBezTo>
                  <a:lnTo>
                    <a:pt x="415631" y="759431"/>
                  </a:lnTo>
                  <a:cubicBezTo>
                    <a:pt x="374597" y="783306"/>
                    <a:pt x="323903" y="783306"/>
                    <a:pt x="282869" y="759431"/>
                  </a:cubicBezTo>
                  <a:lnTo>
                    <a:pt x="66381" y="633475"/>
                  </a:lnTo>
                  <a:cubicBezTo>
                    <a:pt x="25283" y="609563"/>
                    <a:pt x="0" y="565602"/>
                    <a:pt x="0" y="518054"/>
                  </a:cubicBezTo>
                  <a:lnTo>
                    <a:pt x="0" y="265252"/>
                  </a:lnTo>
                  <a:cubicBezTo>
                    <a:pt x="0" y="217704"/>
                    <a:pt x="25283" y="173743"/>
                    <a:pt x="66381" y="149831"/>
                  </a:cubicBezTo>
                  <a:lnTo>
                    <a:pt x="282869" y="23875"/>
                  </a:lnTo>
                  <a:cubicBezTo>
                    <a:pt x="323903" y="0"/>
                    <a:pt x="374597" y="0"/>
                    <a:pt x="415631" y="23875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619016" y="462784"/>
            <a:ext cx="8044981" cy="9361432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4605"/>
              <a:ext cx="698500" cy="803589"/>
            </a:xfrm>
            <a:custGeom>
              <a:avLst/>
              <a:gdLst/>
              <a:ahLst/>
              <a:cxnLst/>
              <a:rect l="l" t="t" r="r" b="b"/>
              <a:pathLst>
                <a:path w="698500" h="803589">
                  <a:moveTo>
                    <a:pt x="369980" y="7456"/>
                  </a:moveTo>
                  <a:lnTo>
                    <a:pt x="677770" y="186534"/>
                  </a:lnTo>
                  <a:cubicBezTo>
                    <a:pt x="690605" y="194001"/>
                    <a:pt x="698500" y="207730"/>
                    <a:pt x="698500" y="222578"/>
                  </a:cubicBezTo>
                  <a:lnTo>
                    <a:pt x="698500" y="581012"/>
                  </a:lnTo>
                  <a:cubicBezTo>
                    <a:pt x="698500" y="595860"/>
                    <a:pt x="690605" y="609589"/>
                    <a:pt x="677770" y="617056"/>
                  </a:cubicBezTo>
                  <a:lnTo>
                    <a:pt x="369980" y="796134"/>
                  </a:lnTo>
                  <a:cubicBezTo>
                    <a:pt x="357165" y="803590"/>
                    <a:pt x="341335" y="803590"/>
                    <a:pt x="328520" y="796134"/>
                  </a:cubicBezTo>
                  <a:lnTo>
                    <a:pt x="20730" y="617056"/>
                  </a:lnTo>
                  <a:cubicBezTo>
                    <a:pt x="7895" y="609589"/>
                    <a:pt x="0" y="595860"/>
                    <a:pt x="0" y="581012"/>
                  </a:cubicBezTo>
                  <a:lnTo>
                    <a:pt x="0" y="222578"/>
                  </a:lnTo>
                  <a:cubicBezTo>
                    <a:pt x="0" y="207730"/>
                    <a:pt x="7895" y="194001"/>
                    <a:pt x="20730" y="186534"/>
                  </a:cubicBezTo>
                  <a:lnTo>
                    <a:pt x="328520" y="7456"/>
                  </a:lnTo>
                  <a:cubicBezTo>
                    <a:pt x="341335" y="0"/>
                    <a:pt x="357165" y="0"/>
                    <a:pt x="369980" y="7456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509815" y="1461713"/>
            <a:ext cx="8082864" cy="4310861"/>
          </a:xfrm>
          <a:custGeom>
            <a:avLst/>
            <a:gdLst/>
            <a:ahLst/>
            <a:cxnLst/>
            <a:rect l="l" t="t" r="r" b="b"/>
            <a:pathLst>
              <a:path w="8082864" h="4310861">
                <a:moveTo>
                  <a:pt x="0" y="0"/>
                </a:moveTo>
                <a:lnTo>
                  <a:pt x="8082864" y="0"/>
                </a:lnTo>
                <a:lnTo>
                  <a:pt x="8082864" y="4310861"/>
                </a:lnTo>
                <a:lnTo>
                  <a:pt x="0" y="43108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992096" y="5952772"/>
            <a:ext cx="9194680" cy="3871444"/>
          </a:xfrm>
          <a:custGeom>
            <a:avLst/>
            <a:gdLst/>
            <a:ahLst/>
            <a:cxnLst/>
            <a:rect l="l" t="t" r="r" b="b"/>
            <a:pathLst>
              <a:path w="9194680" h="3871444">
                <a:moveTo>
                  <a:pt x="0" y="0"/>
                </a:moveTo>
                <a:lnTo>
                  <a:pt x="9194680" y="0"/>
                </a:lnTo>
                <a:lnTo>
                  <a:pt x="9194680" y="3871444"/>
                </a:lnTo>
                <a:lnTo>
                  <a:pt x="0" y="38714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398802" y="706332"/>
            <a:ext cx="3184897" cy="58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8"/>
              </a:lnSpc>
              <a:spcBef>
                <a:spcPct val="0"/>
              </a:spcBef>
            </a:pPr>
            <a:r>
              <a:rPr lang="en-US" sz="3491" b="1" spc="-34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Why?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30780" y="-9869742"/>
            <a:ext cx="9613325" cy="11186414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3854"/>
              <a:ext cx="698500" cy="805092"/>
            </a:xfrm>
            <a:custGeom>
              <a:avLst/>
              <a:gdLst/>
              <a:ahLst/>
              <a:cxnLst/>
              <a:rect l="l" t="t" r="r" b="b"/>
              <a:pathLst>
                <a:path w="698500" h="805092">
                  <a:moveTo>
                    <a:pt x="366598" y="6239"/>
                  </a:moveTo>
                  <a:lnTo>
                    <a:pt x="681152" y="189253"/>
                  </a:lnTo>
                  <a:cubicBezTo>
                    <a:pt x="691893" y="195502"/>
                    <a:pt x="698500" y="206990"/>
                    <a:pt x="698500" y="219416"/>
                  </a:cubicBezTo>
                  <a:lnTo>
                    <a:pt x="698500" y="585676"/>
                  </a:lnTo>
                  <a:cubicBezTo>
                    <a:pt x="698500" y="598102"/>
                    <a:pt x="691893" y="609590"/>
                    <a:pt x="681152" y="615839"/>
                  </a:cubicBezTo>
                  <a:lnTo>
                    <a:pt x="366598" y="798853"/>
                  </a:lnTo>
                  <a:cubicBezTo>
                    <a:pt x="355874" y="805092"/>
                    <a:pt x="342626" y="805092"/>
                    <a:pt x="331902" y="798853"/>
                  </a:cubicBezTo>
                  <a:lnTo>
                    <a:pt x="17348" y="615839"/>
                  </a:lnTo>
                  <a:cubicBezTo>
                    <a:pt x="6607" y="609590"/>
                    <a:pt x="0" y="598102"/>
                    <a:pt x="0" y="585676"/>
                  </a:cubicBezTo>
                  <a:lnTo>
                    <a:pt x="0" y="219416"/>
                  </a:lnTo>
                  <a:cubicBezTo>
                    <a:pt x="0" y="206990"/>
                    <a:pt x="6607" y="195502"/>
                    <a:pt x="17348" y="189253"/>
                  </a:cubicBezTo>
                  <a:lnTo>
                    <a:pt x="331902" y="6239"/>
                  </a:lnTo>
                  <a:cubicBezTo>
                    <a:pt x="342626" y="0"/>
                    <a:pt x="355874" y="0"/>
                    <a:pt x="366598" y="623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-2103725" y="596582"/>
            <a:ext cx="18079529" cy="7785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b="1" spc="-45">
                <a:solidFill>
                  <a:srgbClr val="101AAF"/>
                </a:solidFill>
                <a:latin typeface="Lora Bold"/>
                <a:ea typeface="Lora Bold"/>
                <a:cs typeface="Lora Bold"/>
                <a:sym typeface="Lora Bold"/>
              </a:rPr>
              <a:t>Singly Linked List Methods from scratch: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133600" y="2714416"/>
            <a:ext cx="3977002" cy="8284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785"/>
              </a:lnSpc>
            </a:pPr>
            <a:r>
              <a:rPr lang="en-US" sz="1400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function append(head, x):</a:t>
            </a:r>
          </a:p>
          <a:p>
            <a:pPr algn="l">
              <a:lnSpc>
                <a:spcPts val="3785"/>
              </a:lnSpc>
            </a:pPr>
            <a:r>
              <a:rPr lang="en-US" sz="1400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// Step 1: Create a new node</a:t>
            </a:r>
          </a:p>
          <a:p>
            <a:pPr algn="l">
              <a:lnSpc>
                <a:spcPts val="3785"/>
              </a:lnSpc>
            </a:pPr>
            <a:r>
              <a:rPr lang="en-US" sz="1400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newNode</a:t>
            </a:r>
            <a:r>
              <a:rPr lang="en-US" sz="1400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= allocate memory for Node</a:t>
            </a:r>
          </a:p>
          <a:p>
            <a:pPr algn="l">
              <a:lnSpc>
                <a:spcPts val="3785"/>
              </a:lnSpc>
            </a:pPr>
            <a:r>
              <a:rPr lang="en-US" sz="1400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newNode.data</a:t>
            </a:r>
            <a:r>
              <a:rPr lang="en-US" sz="1400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= x</a:t>
            </a:r>
          </a:p>
          <a:p>
            <a:pPr algn="l">
              <a:lnSpc>
                <a:spcPts val="3785"/>
              </a:lnSpc>
            </a:pPr>
            <a:r>
              <a:rPr lang="en-US" sz="1400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newNode.next</a:t>
            </a:r>
            <a:r>
              <a:rPr lang="en-US" sz="1400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= NULL</a:t>
            </a:r>
          </a:p>
          <a:p>
            <a:pPr algn="l">
              <a:lnSpc>
                <a:spcPts val="3785"/>
              </a:lnSpc>
            </a:pPr>
            <a:r>
              <a:rPr lang="en-US" sz="1400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// Step 2: Check if the list is empty</a:t>
            </a:r>
          </a:p>
          <a:p>
            <a:pPr algn="l">
              <a:lnSpc>
                <a:spcPts val="3785"/>
              </a:lnSpc>
            </a:pPr>
            <a:r>
              <a:rPr lang="en-US" sz="1400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if head == NULL:</a:t>
            </a:r>
          </a:p>
          <a:p>
            <a:pPr algn="l">
              <a:lnSpc>
                <a:spcPts val="3785"/>
              </a:lnSpc>
            </a:pPr>
            <a:r>
              <a:rPr lang="en-US" sz="1400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head = </a:t>
            </a:r>
            <a:r>
              <a:rPr lang="en-US" sz="1400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newNode</a:t>
            </a:r>
            <a:endParaRPr lang="en-US" sz="1400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>
              <a:lnSpc>
                <a:spcPts val="3785"/>
              </a:lnSpc>
            </a:pPr>
            <a:r>
              <a:rPr lang="en-US" sz="1400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</a:t>
            </a:r>
            <a:r>
              <a:rPr lang="en-US" sz="1400" dirty="0" smtClean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return </a:t>
            </a:r>
            <a:r>
              <a:rPr lang="en-US" sz="1400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current = </a:t>
            </a:r>
            <a:r>
              <a:rPr lang="en-US" sz="1400" dirty="0" smtClean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head</a:t>
            </a:r>
          </a:p>
          <a:p>
            <a:pPr>
              <a:lnSpc>
                <a:spcPts val="3785"/>
              </a:lnSpc>
            </a:pPr>
            <a:r>
              <a:rPr lang="en-US" sz="1400" dirty="0" smtClean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</a:t>
            </a:r>
            <a:r>
              <a:rPr lang="en-US" sz="1400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// Step 3: Traverse to the end of the list</a:t>
            </a:r>
          </a:p>
          <a:p>
            <a:pPr>
              <a:lnSpc>
                <a:spcPts val="3785"/>
              </a:lnSpc>
            </a:pPr>
            <a:r>
              <a:rPr lang="en-US" sz="1400" dirty="0" smtClean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while </a:t>
            </a:r>
            <a:r>
              <a:rPr lang="en-US" sz="1400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current.next</a:t>
            </a:r>
            <a:r>
              <a:rPr lang="en-US" sz="1400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!= NULL:</a:t>
            </a:r>
          </a:p>
          <a:p>
            <a:pPr>
              <a:lnSpc>
                <a:spcPts val="3785"/>
              </a:lnSpc>
            </a:pPr>
            <a:r>
              <a:rPr lang="en-US" sz="1400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current = </a:t>
            </a:r>
            <a:r>
              <a:rPr lang="en-US" sz="1400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current.next</a:t>
            </a:r>
            <a:endParaRPr lang="en-US" sz="1400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>
              <a:lnSpc>
                <a:spcPts val="3785"/>
              </a:lnSpc>
            </a:pPr>
            <a:r>
              <a:rPr lang="en-US" sz="1400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// Step 4: Link the new node</a:t>
            </a:r>
          </a:p>
          <a:p>
            <a:pPr>
              <a:lnSpc>
                <a:spcPts val="3785"/>
              </a:lnSpc>
            </a:pPr>
            <a:r>
              <a:rPr lang="en-US" sz="1400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current.next</a:t>
            </a:r>
            <a:r>
              <a:rPr lang="en-US" sz="1400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= </a:t>
            </a:r>
            <a:r>
              <a:rPr lang="en-US" sz="1400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newNode</a:t>
            </a:r>
            <a:endParaRPr lang="en-US" sz="1400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3785"/>
              </a:lnSpc>
            </a:pPr>
            <a:endParaRPr lang="en-US" sz="2703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3785"/>
              </a:lnSpc>
            </a:pPr>
            <a:endParaRPr lang="en-US" sz="2703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3785"/>
              </a:lnSpc>
              <a:spcBef>
                <a:spcPct val="0"/>
              </a:spcBef>
            </a:pPr>
            <a:endParaRPr lang="en-US" sz="2703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1355401" y="1656429"/>
            <a:ext cx="6260265" cy="928103"/>
            <a:chOff x="0" y="0"/>
            <a:chExt cx="1123579" cy="1665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23579" cy="166574"/>
            </a:xfrm>
            <a:custGeom>
              <a:avLst/>
              <a:gdLst/>
              <a:ahLst/>
              <a:cxnLst/>
              <a:rect l="l" t="t" r="r" b="b"/>
              <a:pathLst>
                <a:path w="1123579" h="166574">
                  <a:moveTo>
                    <a:pt x="63070" y="0"/>
                  </a:moveTo>
                  <a:lnTo>
                    <a:pt x="1060508" y="0"/>
                  </a:lnTo>
                  <a:cubicBezTo>
                    <a:pt x="1077236" y="0"/>
                    <a:pt x="1093278" y="6645"/>
                    <a:pt x="1105106" y="18473"/>
                  </a:cubicBezTo>
                  <a:cubicBezTo>
                    <a:pt x="1116934" y="30301"/>
                    <a:pt x="1123579" y="46343"/>
                    <a:pt x="1123579" y="63070"/>
                  </a:cubicBezTo>
                  <a:lnTo>
                    <a:pt x="1123579" y="103504"/>
                  </a:lnTo>
                  <a:cubicBezTo>
                    <a:pt x="1123579" y="120231"/>
                    <a:pt x="1116934" y="136273"/>
                    <a:pt x="1105106" y="148101"/>
                  </a:cubicBezTo>
                  <a:cubicBezTo>
                    <a:pt x="1093278" y="159929"/>
                    <a:pt x="1077236" y="166574"/>
                    <a:pt x="1060508" y="166574"/>
                  </a:cubicBezTo>
                  <a:lnTo>
                    <a:pt x="63070" y="166574"/>
                  </a:lnTo>
                  <a:cubicBezTo>
                    <a:pt x="28238" y="166574"/>
                    <a:pt x="0" y="138336"/>
                    <a:pt x="0" y="103504"/>
                  </a:cubicBezTo>
                  <a:lnTo>
                    <a:pt x="0" y="63070"/>
                  </a:lnTo>
                  <a:cubicBezTo>
                    <a:pt x="0" y="46343"/>
                    <a:pt x="6645" y="30301"/>
                    <a:pt x="18473" y="18473"/>
                  </a:cubicBezTo>
                  <a:cubicBezTo>
                    <a:pt x="30301" y="6645"/>
                    <a:pt x="46343" y="0"/>
                    <a:pt x="63070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123579" cy="223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spc="-32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ALGORITHM Append (F, x)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532637" y="1656429"/>
            <a:ext cx="6100317" cy="898910"/>
            <a:chOff x="0" y="0"/>
            <a:chExt cx="1130430" cy="16657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30430" cy="166574"/>
            </a:xfrm>
            <a:custGeom>
              <a:avLst/>
              <a:gdLst/>
              <a:ahLst/>
              <a:cxnLst/>
              <a:rect l="l" t="t" r="r" b="b"/>
              <a:pathLst>
                <a:path w="1130430" h="166574">
                  <a:moveTo>
                    <a:pt x="64724" y="0"/>
                  </a:moveTo>
                  <a:lnTo>
                    <a:pt x="1065706" y="0"/>
                  </a:lnTo>
                  <a:cubicBezTo>
                    <a:pt x="1082871" y="0"/>
                    <a:pt x="1099334" y="6819"/>
                    <a:pt x="1111472" y="18957"/>
                  </a:cubicBezTo>
                  <a:cubicBezTo>
                    <a:pt x="1123611" y="31095"/>
                    <a:pt x="1130430" y="47558"/>
                    <a:pt x="1130430" y="64724"/>
                  </a:cubicBezTo>
                  <a:lnTo>
                    <a:pt x="1130430" y="101850"/>
                  </a:lnTo>
                  <a:cubicBezTo>
                    <a:pt x="1130430" y="119016"/>
                    <a:pt x="1123611" y="135479"/>
                    <a:pt x="1111472" y="147617"/>
                  </a:cubicBezTo>
                  <a:cubicBezTo>
                    <a:pt x="1099334" y="159755"/>
                    <a:pt x="1082871" y="166574"/>
                    <a:pt x="1065706" y="166574"/>
                  </a:cubicBezTo>
                  <a:lnTo>
                    <a:pt x="64724" y="166574"/>
                  </a:lnTo>
                  <a:cubicBezTo>
                    <a:pt x="28978" y="166574"/>
                    <a:pt x="0" y="137596"/>
                    <a:pt x="0" y="101850"/>
                  </a:cubicBezTo>
                  <a:lnTo>
                    <a:pt x="0" y="64724"/>
                  </a:lnTo>
                  <a:cubicBezTo>
                    <a:pt x="0" y="28978"/>
                    <a:pt x="28978" y="0"/>
                    <a:pt x="64724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130430" cy="223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spc="-32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ALGORITHM Clear (F)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032951" y="2774413"/>
            <a:ext cx="4897830" cy="4129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554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 clear(head):</a:t>
            </a:r>
          </a:p>
          <a:p>
            <a:pPr algn="l">
              <a:lnSpc>
                <a:spcPts val="4554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while head is not NULL:</a:t>
            </a:r>
          </a:p>
          <a:p>
            <a:pPr algn="l">
              <a:lnSpc>
                <a:spcPts val="4554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temp = head</a:t>
            </a:r>
          </a:p>
          <a:p>
            <a:pPr algn="l">
              <a:lnSpc>
                <a:spcPts val="4554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head = </a:t>
            </a:r>
            <a:r>
              <a:rPr lang="en-US" sz="2400" dirty="0" err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head.next</a:t>
            </a:r>
            <a:endParaRPr lang="en-US" sz="2400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4554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free(temp)</a:t>
            </a:r>
          </a:p>
          <a:p>
            <a:pPr algn="l">
              <a:lnSpc>
                <a:spcPts val="4554"/>
              </a:lnSpc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// Now, head is NULL, indicating an empty list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30780" y="-9869742"/>
            <a:ext cx="9613325" cy="11186414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3854"/>
              <a:ext cx="698500" cy="805092"/>
            </a:xfrm>
            <a:custGeom>
              <a:avLst/>
              <a:gdLst/>
              <a:ahLst/>
              <a:cxnLst/>
              <a:rect l="l" t="t" r="r" b="b"/>
              <a:pathLst>
                <a:path w="698500" h="805092">
                  <a:moveTo>
                    <a:pt x="366598" y="6239"/>
                  </a:moveTo>
                  <a:lnTo>
                    <a:pt x="681152" y="189253"/>
                  </a:lnTo>
                  <a:cubicBezTo>
                    <a:pt x="691893" y="195502"/>
                    <a:pt x="698500" y="206990"/>
                    <a:pt x="698500" y="219416"/>
                  </a:cubicBezTo>
                  <a:lnTo>
                    <a:pt x="698500" y="585676"/>
                  </a:lnTo>
                  <a:cubicBezTo>
                    <a:pt x="698500" y="598102"/>
                    <a:pt x="691893" y="609590"/>
                    <a:pt x="681152" y="615839"/>
                  </a:cubicBezTo>
                  <a:lnTo>
                    <a:pt x="366598" y="798853"/>
                  </a:lnTo>
                  <a:cubicBezTo>
                    <a:pt x="355874" y="805092"/>
                    <a:pt x="342626" y="805092"/>
                    <a:pt x="331902" y="798853"/>
                  </a:cubicBezTo>
                  <a:lnTo>
                    <a:pt x="17348" y="615839"/>
                  </a:lnTo>
                  <a:cubicBezTo>
                    <a:pt x="6607" y="609590"/>
                    <a:pt x="0" y="598102"/>
                    <a:pt x="0" y="585676"/>
                  </a:cubicBezTo>
                  <a:lnTo>
                    <a:pt x="0" y="219416"/>
                  </a:lnTo>
                  <a:cubicBezTo>
                    <a:pt x="0" y="206990"/>
                    <a:pt x="6607" y="195502"/>
                    <a:pt x="17348" y="189253"/>
                  </a:cubicBezTo>
                  <a:lnTo>
                    <a:pt x="331902" y="6239"/>
                  </a:lnTo>
                  <a:cubicBezTo>
                    <a:pt x="342626" y="0"/>
                    <a:pt x="355874" y="0"/>
                    <a:pt x="366598" y="623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606443" y="1713579"/>
            <a:ext cx="7926194" cy="8873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function copy(head):</a:t>
            </a:r>
          </a:p>
          <a:p>
            <a:pPr algn="l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if head is NULL:</a:t>
            </a:r>
          </a:p>
          <a:p>
            <a:pPr algn="l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return NULL</a:t>
            </a:r>
          </a:p>
          <a:p>
            <a:pPr algn="l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new_head = allocate new node</a:t>
            </a:r>
          </a:p>
          <a:p>
            <a:pPr algn="l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new_head.data = head.data</a:t>
            </a:r>
          </a:p>
          <a:p>
            <a:pPr algn="l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new_head.next = NULL</a:t>
            </a:r>
          </a:p>
          <a:p>
            <a:pPr algn="l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current_original = head.next</a:t>
            </a:r>
          </a:p>
          <a:p>
            <a:pPr algn="l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current_new = new_head</a:t>
            </a:r>
          </a:p>
          <a:p>
            <a:pPr algn="l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while current_original is not NULL:</a:t>
            </a:r>
          </a:p>
          <a:p>
            <a:pPr algn="l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new_node = allocate new node</a:t>
            </a:r>
          </a:p>
          <a:p>
            <a:pPr algn="l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new_node.data = current_original.data</a:t>
            </a:r>
          </a:p>
          <a:p>
            <a:pPr algn="l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new_node.next = NULL</a:t>
            </a:r>
          </a:p>
          <a:p>
            <a:pPr algn="l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current_new.next = new_node</a:t>
            </a:r>
          </a:p>
          <a:p>
            <a:pPr algn="l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current_new = new_node</a:t>
            </a:r>
          </a:p>
          <a:p>
            <a:pPr algn="l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current_original = current_original.next</a:t>
            </a:r>
          </a:p>
          <a:p>
            <a:pPr algn="l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return new_head</a:t>
            </a:r>
          </a:p>
          <a:p>
            <a:pPr algn="l">
              <a:lnSpc>
                <a:spcPts val="4139"/>
              </a:lnSpc>
              <a:spcBef>
                <a:spcPct val="0"/>
              </a:spcBef>
            </a:pPr>
            <a:endParaRPr lang="en-US" sz="2956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355401" y="728325"/>
            <a:ext cx="6260265" cy="928103"/>
            <a:chOff x="0" y="0"/>
            <a:chExt cx="1123579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23579" cy="166574"/>
            </a:xfrm>
            <a:custGeom>
              <a:avLst/>
              <a:gdLst/>
              <a:ahLst/>
              <a:cxnLst/>
              <a:rect l="l" t="t" r="r" b="b"/>
              <a:pathLst>
                <a:path w="1123579" h="166574">
                  <a:moveTo>
                    <a:pt x="63070" y="0"/>
                  </a:moveTo>
                  <a:lnTo>
                    <a:pt x="1060508" y="0"/>
                  </a:lnTo>
                  <a:cubicBezTo>
                    <a:pt x="1077236" y="0"/>
                    <a:pt x="1093278" y="6645"/>
                    <a:pt x="1105106" y="18473"/>
                  </a:cubicBezTo>
                  <a:cubicBezTo>
                    <a:pt x="1116934" y="30301"/>
                    <a:pt x="1123579" y="46343"/>
                    <a:pt x="1123579" y="63070"/>
                  </a:cubicBezTo>
                  <a:lnTo>
                    <a:pt x="1123579" y="103504"/>
                  </a:lnTo>
                  <a:cubicBezTo>
                    <a:pt x="1123579" y="120231"/>
                    <a:pt x="1116934" y="136273"/>
                    <a:pt x="1105106" y="148101"/>
                  </a:cubicBezTo>
                  <a:cubicBezTo>
                    <a:pt x="1093278" y="159929"/>
                    <a:pt x="1077236" y="166574"/>
                    <a:pt x="1060508" y="166574"/>
                  </a:cubicBezTo>
                  <a:lnTo>
                    <a:pt x="63070" y="166574"/>
                  </a:lnTo>
                  <a:cubicBezTo>
                    <a:pt x="28238" y="166574"/>
                    <a:pt x="0" y="138336"/>
                    <a:pt x="0" y="103504"/>
                  </a:cubicBezTo>
                  <a:lnTo>
                    <a:pt x="0" y="63070"/>
                  </a:lnTo>
                  <a:cubicBezTo>
                    <a:pt x="0" y="46343"/>
                    <a:pt x="6645" y="30301"/>
                    <a:pt x="18473" y="18473"/>
                  </a:cubicBezTo>
                  <a:cubicBezTo>
                    <a:pt x="30301" y="6645"/>
                    <a:pt x="46343" y="0"/>
                    <a:pt x="63070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123579" cy="223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spc="-32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ALGORITHM Copy (head)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83447" y="757519"/>
            <a:ext cx="6769444" cy="898910"/>
            <a:chOff x="0" y="0"/>
            <a:chExt cx="1254424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4424" cy="166574"/>
            </a:xfrm>
            <a:custGeom>
              <a:avLst/>
              <a:gdLst/>
              <a:ahLst/>
              <a:cxnLst/>
              <a:rect l="l" t="t" r="r" b="b"/>
              <a:pathLst>
                <a:path w="1254424" h="166574">
                  <a:moveTo>
                    <a:pt x="58326" y="0"/>
                  </a:moveTo>
                  <a:lnTo>
                    <a:pt x="1196097" y="0"/>
                  </a:lnTo>
                  <a:cubicBezTo>
                    <a:pt x="1211566" y="0"/>
                    <a:pt x="1226402" y="6145"/>
                    <a:pt x="1237340" y="17083"/>
                  </a:cubicBezTo>
                  <a:cubicBezTo>
                    <a:pt x="1248278" y="28022"/>
                    <a:pt x="1254424" y="42857"/>
                    <a:pt x="1254424" y="58326"/>
                  </a:cubicBezTo>
                  <a:lnTo>
                    <a:pt x="1254424" y="108248"/>
                  </a:lnTo>
                  <a:cubicBezTo>
                    <a:pt x="1254424" y="123717"/>
                    <a:pt x="1248278" y="138552"/>
                    <a:pt x="1237340" y="149491"/>
                  </a:cubicBezTo>
                  <a:cubicBezTo>
                    <a:pt x="1226402" y="160429"/>
                    <a:pt x="1211566" y="166574"/>
                    <a:pt x="1196097" y="166574"/>
                  </a:cubicBezTo>
                  <a:lnTo>
                    <a:pt x="58326" y="166574"/>
                  </a:lnTo>
                  <a:cubicBezTo>
                    <a:pt x="42857" y="166574"/>
                    <a:pt x="28022" y="160429"/>
                    <a:pt x="17083" y="149491"/>
                  </a:cubicBezTo>
                  <a:cubicBezTo>
                    <a:pt x="6145" y="138552"/>
                    <a:pt x="0" y="123717"/>
                    <a:pt x="0" y="108248"/>
                  </a:cubicBezTo>
                  <a:lnTo>
                    <a:pt x="0" y="58326"/>
                  </a:lnTo>
                  <a:cubicBezTo>
                    <a:pt x="0" y="42857"/>
                    <a:pt x="6145" y="28022"/>
                    <a:pt x="17083" y="17083"/>
                  </a:cubicBezTo>
                  <a:cubicBezTo>
                    <a:pt x="28022" y="6145"/>
                    <a:pt x="42857" y="0"/>
                    <a:pt x="58326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254424" cy="223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spc="-32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ALGORITHM Count (head , value)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470457" y="1878525"/>
            <a:ext cx="6195425" cy="52057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4"/>
              </a:lnSpc>
            </a:pPr>
            <a:r>
              <a:rPr lang="en-US" sz="325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 count(head, value):</a:t>
            </a:r>
          </a:p>
          <a:p>
            <a:pPr algn="l">
              <a:lnSpc>
                <a:spcPts val="4554"/>
              </a:lnSpc>
            </a:pPr>
            <a:r>
              <a:rPr lang="en-US" sz="325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count = 0</a:t>
            </a:r>
          </a:p>
          <a:p>
            <a:pPr algn="l">
              <a:lnSpc>
                <a:spcPts val="4554"/>
              </a:lnSpc>
            </a:pPr>
            <a:r>
              <a:rPr lang="en-US" sz="325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current = head</a:t>
            </a:r>
          </a:p>
          <a:p>
            <a:pPr algn="l">
              <a:lnSpc>
                <a:spcPts val="4554"/>
              </a:lnSpc>
            </a:pPr>
            <a:r>
              <a:rPr lang="en-US" sz="325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while current is not NULL:</a:t>
            </a:r>
          </a:p>
          <a:p>
            <a:pPr algn="l">
              <a:lnSpc>
                <a:spcPts val="4554"/>
              </a:lnSpc>
            </a:pPr>
            <a:r>
              <a:rPr lang="en-US" sz="325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if current.data == value:</a:t>
            </a:r>
          </a:p>
          <a:p>
            <a:pPr algn="l">
              <a:lnSpc>
                <a:spcPts val="4554"/>
              </a:lnSpc>
            </a:pPr>
            <a:r>
              <a:rPr lang="en-US" sz="325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count = count + 1</a:t>
            </a:r>
          </a:p>
          <a:p>
            <a:pPr algn="l">
              <a:lnSpc>
                <a:spcPts val="4554"/>
              </a:lnSpc>
            </a:pPr>
            <a:r>
              <a:rPr lang="en-US" sz="325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current = current.next</a:t>
            </a:r>
          </a:p>
          <a:p>
            <a:pPr algn="l">
              <a:lnSpc>
                <a:spcPts val="4554"/>
              </a:lnSpc>
            </a:pPr>
            <a:r>
              <a:rPr lang="en-US" sz="325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return count</a:t>
            </a:r>
          </a:p>
          <a:p>
            <a:pPr algn="l">
              <a:lnSpc>
                <a:spcPts val="4554"/>
              </a:lnSpc>
              <a:spcBef>
                <a:spcPct val="0"/>
              </a:spcBef>
            </a:pPr>
            <a:endParaRPr lang="en-US" sz="3253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66669" y="-5407817"/>
            <a:ext cx="6848553" cy="7969226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5410"/>
              <a:ext cx="698500" cy="801980"/>
            </a:xfrm>
            <a:custGeom>
              <a:avLst/>
              <a:gdLst/>
              <a:ahLst/>
              <a:cxnLst/>
              <a:rect l="l" t="t" r="r" b="b"/>
              <a:pathLst>
                <a:path w="698500" h="801980">
                  <a:moveTo>
                    <a:pt x="373601" y="8758"/>
                  </a:moveTo>
                  <a:lnTo>
                    <a:pt x="674149" y="183622"/>
                  </a:lnTo>
                  <a:cubicBezTo>
                    <a:pt x="689225" y="192394"/>
                    <a:pt x="698500" y="208520"/>
                    <a:pt x="698500" y="225963"/>
                  </a:cubicBezTo>
                  <a:lnTo>
                    <a:pt x="698500" y="576017"/>
                  </a:lnTo>
                  <a:cubicBezTo>
                    <a:pt x="698500" y="593460"/>
                    <a:pt x="689225" y="609586"/>
                    <a:pt x="674149" y="618358"/>
                  </a:cubicBezTo>
                  <a:lnTo>
                    <a:pt x="373601" y="793222"/>
                  </a:lnTo>
                  <a:cubicBezTo>
                    <a:pt x="358548" y="801980"/>
                    <a:pt x="339952" y="801980"/>
                    <a:pt x="324899" y="793222"/>
                  </a:cubicBezTo>
                  <a:lnTo>
                    <a:pt x="24351" y="618358"/>
                  </a:lnTo>
                  <a:cubicBezTo>
                    <a:pt x="9275" y="609586"/>
                    <a:pt x="0" y="593460"/>
                    <a:pt x="0" y="576017"/>
                  </a:cubicBezTo>
                  <a:lnTo>
                    <a:pt x="0" y="225963"/>
                  </a:lnTo>
                  <a:cubicBezTo>
                    <a:pt x="0" y="208520"/>
                    <a:pt x="9275" y="192394"/>
                    <a:pt x="24351" y="183622"/>
                  </a:cubicBezTo>
                  <a:lnTo>
                    <a:pt x="324899" y="8758"/>
                  </a:lnTo>
                  <a:cubicBezTo>
                    <a:pt x="339952" y="0"/>
                    <a:pt x="358548" y="0"/>
                    <a:pt x="373601" y="8758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693839" y="1460311"/>
            <a:ext cx="6330481" cy="7366378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5853"/>
              <a:ext cx="698500" cy="801095"/>
            </a:xfrm>
            <a:custGeom>
              <a:avLst/>
              <a:gdLst/>
              <a:ahLst/>
              <a:cxnLst/>
              <a:rect l="l" t="t" r="r" b="b"/>
              <a:pathLst>
                <a:path w="698500" h="801095">
                  <a:moveTo>
                    <a:pt x="375594" y="9474"/>
                  </a:moveTo>
                  <a:lnTo>
                    <a:pt x="672156" y="182020"/>
                  </a:lnTo>
                  <a:cubicBezTo>
                    <a:pt x="688466" y="191509"/>
                    <a:pt x="698500" y="208956"/>
                    <a:pt x="698500" y="227825"/>
                  </a:cubicBezTo>
                  <a:lnTo>
                    <a:pt x="698500" y="573269"/>
                  </a:lnTo>
                  <a:cubicBezTo>
                    <a:pt x="698500" y="592138"/>
                    <a:pt x="688466" y="609585"/>
                    <a:pt x="672156" y="619074"/>
                  </a:cubicBezTo>
                  <a:lnTo>
                    <a:pt x="375594" y="791620"/>
                  </a:lnTo>
                  <a:cubicBezTo>
                    <a:pt x="359309" y="801094"/>
                    <a:pt x="339191" y="801094"/>
                    <a:pt x="322906" y="791620"/>
                  </a:cubicBezTo>
                  <a:lnTo>
                    <a:pt x="26344" y="619074"/>
                  </a:lnTo>
                  <a:cubicBezTo>
                    <a:pt x="10034" y="609585"/>
                    <a:pt x="0" y="592138"/>
                    <a:pt x="0" y="573269"/>
                  </a:cubicBezTo>
                  <a:lnTo>
                    <a:pt x="0" y="227825"/>
                  </a:lnTo>
                  <a:cubicBezTo>
                    <a:pt x="0" y="208956"/>
                    <a:pt x="10034" y="191509"/>
                    <a:pt x="26344" y="182020"/>
                  </a:cubicBezTo>
                  <a:lnTo>
                    <a:pt x="322906" y="9474"/>
                  </a:lnTo>
                  <a:cubicBezTo>
                    <a:pt x="339191" y="0"/>
                    <a:pt x="359309" y="0"/>
                    <a:pt x="375594" y="9474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970856" y="5487529"/>
            <a:ext cx="1671989" cy="2289952"/>
          </a:xfrm>
          <a:custGeom>
            <a:avLst/>
            <a:gdLst/>
            <a:ahLst/>
            <a:cxnLst/>
            <a:rect l="l" t="t" r="r" b="b"/>
            <a:pathLst>
              <a:path w="1671989" h="2289952">
                <a:moveTo>
                  <a:pt x="0" y="0"/>
                </a:moveTo>
                <a:lnTo>
                  <a:pt x="1671989" y="0"/>
                </a:lnTo>
                <a:lnTo>
                  <a:pt x="1671989" y="2289952"/>
                </a:lnTo>
                <a:lnTo>
                  <a:pt x="0" y="22899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7142802" y="5588843"/>
            <a:ext cx="1954493" cy="2087323"/>
          </a:xfrm>
          <a:custGeom>
            <a:avLst/>
            <a:gdLst/>
            <a:ahLst/>
            <a:cxnLst/>
            <a:rect l="l" t="t" r="r" b="b"/>
            <a:pathLst>
              <a:path w="1954493" h="2087323">
                <a:moveTo>
                  <a:pt x="0" y="0"/>
                </a:moveTo>
                <a:lnTo>
                  <a:pt x="1954493" y="0"/>
                </a:lnTo>
                <a:lnTo>
                  <a:pt x="1954493" y="2087323"/>
                </a:lnTo>
                <a:lnTo>
                  <a:pt x="0" y="208732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480242" y="5417745"/>
            <a:ext cx="1861688" cy="2268046"/>
          </a:xfrm>
          <a:custGeom>
            <a:avLst/>
            <a:gdLst/>
            <a:ahLst/>
            <a:cxnLst/>
            <a:rect l="l" t="t" r="r" b="b"/>
            <a:pathLst>
              <a:path w="1861688" h="2268046">
                <a:moveTo>
                  <a:pt x="0" y="0"/>
                </a:moveTo>
                <a:lnTo>
                  <a:pt x="1861688" y="0"/>
                </a:lnTo>
                <a:lnTo>
                  <a:pt x="1861688" y="2268046"/>
                </a:lnTo>
                <a:lnTo>
                  <a:pt x="0" y="22680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339569" y="2724329"/>
            <a:ext cx="2496049" cy="650261"/>
            <a:chOff x="0" y="0"/>
            <a:chExt cx="577514" cy="1504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77514" cy="150452"/>
            </a:xfrm>
            <a:custGeom>
              <a:avLst/>
              <a:gdLst/>
              <a:ahLst/>
              <a:cxnLst/>
              <a:rect l="l" t="t" r="r" b="b"/>
              <a:pathLst>
                <a:path w="577514" h="150452">
                  <a:moveTo>
                    <a:pt x="75226" y="0"/>
                  </a:moveTo>
                  <a:lnTo>
                    <a:pt x="502288" y="0"/>
                  </a:lnTo>
                  <a:cubicBezTo>
                    <a:pt x="522239" y="0"/>
                    <a:pt x="541373" y="7926"/>
                    <a:pt x="555481" y="22033"/>
                  </a:cubicBezTo>
                  <a:cubicBezTo>
                    <a:pt x="569589" y="36141"/>
                    <a:pt x="577514" y="55275"/>
                    <a:pt x="577514" y="75226"/>
                  </a:cubicBezTo>
                  <a:lnTo>
                    <a:pt x="577514" y="75226"/>
                  </a:lnTo>
                  <a:cubicBezTo>
                    <a:pt x="577514" y="95177"/>
                    <a:pt x="569589" y="114311"/>
                    <a:pt x="555481" y="128419"/>
                  </a:cubicBezTo>
                  <a:cubicBezTo>
                    <a:pt x="541373" y="142526"/>
                    <a:pt x="522239" y="150452"/>
                    <a:pt x="502288" y="150452"/>
                  </a:cubicBezTo>
                  <a:lnTo>
                    <a:pt x="75226" y="150452"/>
                  </a:lnTo>
                  <a:cubicBezTo>
                    <a:pt x="55275" y="150452"/>
                    <a:pt x="36141" y="142526"/>
                    <a:pt x="22033" y="128419"/>
                  </a:cubicBezTo>
                  <a:cubicBezTo>
                    <a:pt x="7926" y="114311"/>
                    <a:pt x="0" y="95177"/>
                    <a:pt x="0" y="75226"/>
                  </a:cubicBezTo>
                  <a:lnTo>
                    <a:pt x="0" y="75226"/>
                  </a:lnTo>
                  <a:cubicBezTo>
                    <a:pt x="0" y="55275"/>
                    <a:pt x="7926" y="36141"/>
                    <a:pt x="22033" y="22033"/>
                  </a:cubicBezTo>
                  <a:cubicBezTo>
                    <a:pt x="36141" y="7926"/>
                    <a:pt x="55275" y="0"/>
                    <a:pt x="75226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577514" cy="19807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r>
                <a:rPr lang="en-US" sz="2600" b="1" spc="-26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Class: Animal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4782571" y="6632505"/>
            <a:ext cx="1584120" cy="1225713"/>
          </a:xfrm>
          <a:custGeom>
            <a:avLst/>
            <a:gdLst/>
            <a:ahLst/>
            <a:cxnLst/>
            <a:rect l="l" t="t" r="r" b="b"/>
            <a:pathLst>
              <a:path w="1584120" h="1225713">
                <a:moveTo>
                  <a:pt x="0" y="0"/>
                </a:moveTo>
                <a:lnTo>
                  <a:pt x="1584120" y="0"/>
                </a:lnTo>
                <a:lnTo>
                  <a:pt x="1584120" y="1225712"/>
                </a:lnTo>
                <a:lnTo>
                  <a:pt x="0" y="12257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9340208" y="6551768"/>
            <a:ext cx="1584120" cy="1225713"/>
          </a:xfrm>
          <a:custGeom>
            <a:avLst/>
            <a:gdLst/>
            <a:ahLst/>
            <a:cxnLst/>
            <a:rect l="l" t="t" r="r" b="b"/>
            <a:pathLst>
              <a:path w="1584120" h="1225713">
                <a:moveTo>
                  <a:pt x="0" y="0"/>
                </a:moveTo>
                <a:lnTo>
                  <a:pt x="1584120" y="0"/>
                </a:lnTo>
                <a:lnTo>
                  <a:pt x="1584120" y="1225713"/>
                </a:lnTo>
                <a:lnTo>
                  <a:pt x="0" y="12257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3585719" y="6551768"/>
            <a:ext cx="1584120" cy="1225713"/>
          </a:xfrm>
          <a:custGeom>
            <a:avLst/>
            <a:gdLst/>
            <a:ahLst/>
            <a:cxnLst/>
            <a:rect l="l" t="t" r="r" b="b"/>
            <a:pathLst>
              <a:path w="1584120" h="1225713">
                <a:moveTo>
                  <a:pt x="0" y="0"/>
                </a:moveTo>
                <a:lnTo>
                  <a:pt x="1584120" y="0"/>
                </a:lnTo>
                <a:lnTo>
                  <a:pt x="1584120" y="1225713"/>
                </a:lnTo>
                <a:lnTo>
                  <a:pt x="0" y="12257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764789" y="2507663"/>
            <a:ext cx="2418394" cy="2073773"/>
          </a:xfrm>
          <a:custGeom>
            <a:avLst/>
            <a:gdLst/>
            <a:ahLst/>
            <a:cxnLst/>
            <a:rect l="l" t="t" r="r" b="b"/>
            <a:pathLst>
              <a:path w="2418394" h="2073773">
                <a:moveTo>
                  <a:pt x="0" y="0"/>
                </a:moveTo>
                <a:lnTo>
                  <a:pt x="2418394" y="0"/>
                </a:lnTo>
                <a:lnTo>
                  <a:pt x="2418394" y="2073773"/>
                </a:lnTo>
                <a:lnTo>
                  <a:pt x="0" y="207377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1480242" y="7674298"/>
            <a:ext cx="2467521" cy="52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0"/>
              </a:lnSpc>
              <a:spcBef>
                <a:spcPct val="0"/>
              </a:spcBef>
            </a:pPr>
            <a:r>
              <a:rPr lang="en-US" sz="3114" b="1" spc="-31">
                <a:solidFill>
                  <a:srgbClr val="101AAF"/>
                </a:solidFill>
                <a:latin typeface="Lora Bold"/>
                <a:ea typeface="Lora Bold"/>
                <a:cs typeface="Lora Bold"/>
                <a:sym typeface="Lora Bold"/>
              </a:rPr>
              <a:t>elephant</a:t>
            </a:r>
          </a:p>
        </p:txBody>
      </p:sp>
      <p:sp>
        <p:nvSpPr>
          <p:cNvPr id="20" name="Freeform 20"/>
          <p:cNvSpPr/>
          <p:nvPr/>
        </p:nvSpPr>
        <p:spPr>
          <a:xfrm>
            <a:off x="4452952" y="8012052"/>
            <a:ext cx="879968" cy="1205202"/>
          </a:xfrm>
          <a:custGeom>
            <a:avLst/>
            <a:gdLst/>
            <a:ahLst/>
            <a:cxnLst/>
            <a:rect l="l" t="t" r="r" b="b"/>
            <a:pathLst>
              <a:path w="879968" h="1205202">
                <a:moveTo>
                  <a:pt x="0" y="0"/>
                </a:moveTo>
                <a:lnTo>
                  <a:pt x="879968" y="0"/>
                </a:lnTo>
                <a:lnTo>
                  <a:pt x="879968" y="1205202"/>
                </a:lnTo>
                <a:lnTo>
                  <a:pt x="0" y="12052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8945363" y="8077160"/>
            <a:ext cx="1006577" cy="1074986"/>
          </a:xfrm>
          <a:custGeom>
            <a:avLst/>
            <a:gdLst/>
            <a:ahLst/>
            <a:cxnLst/>
            <a:rect l="l" t="t" r="r" b="b"/>
            <a:pathLst>
              <a:path w="1006577" h="1074986">
                <a:moveTo>
                  <a:pt x="0" y="0"/>
                </a:moveTo>
                <a:lnTo>
                  <a:pt x="1006577" y="0"/>
                </a:lnTo>
                <a:lnTo>
                  <a:pt x="1006577" y="1074985"/>
                </a:lnTo>
                <a:lnTo>
                  <a:pt x="0" y="10749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3925862" y="8051029"/>
            <a:ext cx="903833" cy="1101116"/>
          </a:xfrm>
          <a:custGeom>
            <a:avLst/>
            <a:gdLst/>
            <a:ahLst/>
            <a:cxnLst/>
            <a:rect l="l" t="t" r="r" b="b"/>
            <a:pathLst>
              <a:path w="903833" h="1101116">
                <a:moveTo>
                  <a:pt x="0" y="0"/>
                </a:moveTo>
                <a:lnTo>
                  <a:pt x="903833" y="0"/>
                </a:lnTo>
                <a:lnTo>
                  <a:pt x="903833" y="1101116"/>
                </a:lnTo>
                <a:lnTo>
                  <a:pt x="0" y="11011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1203956" y="6885206"/>
            <a:ext cx="1383637" cy="602967"/>
            <a:chOff x="0" y="0"/>
            <a:chExt cx="320134" cy="13950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20134" cy="139509"/>
            </a:xfrm>
            <a:custGeom>
              <a:avLst/>
              <a:gdLst/>
              <a:ahLst/>
              <a:cxnLst/>
              <a:rect l="l" t="t" r="r" b="b"/>
              <a:pathLst>
                <a:path w="320134" h="139509">
                  <a:moveTo>
                    <a:pt x="69755" y="0"/>
                  </a:moveTo>
                  <a:lnTo>
                    <a:pt x="250379" y="0"/>
                  </a:lnTo>
                  <a:cubicBezTo>
                    <a:pt x="268879" y="0"/>
                    <a:pt x="286622" y="7349"/>
                    <a:pt x="299703" y="20431"/>
                  </a:cubicBezTo>
                  <a:cubicBezTo>
                    <a:pt x="312785" y="33512"/>
                    <a:pt x="320134" y="51255"/>
                    <a:pt x="320134" y="69755"/>
                  </a:cubicBezTo>
                  <a:lnTo>
                    <a:pt x="320134" y="69755"/>
                  </a:lnTo>
                  <a:cubicBezTo>
                    <a:pt x="320134" y="88255"/>
                    <a:pt x="312785" y="105997"/>
                    <a:pt x="299703" y="119079"/>
                  </a:cubicBezTo>
                  <a:cubicBezTo>
                    <a:pt x="286622" y="132160"/>
                    <a:pt x="268879" y="139509"/>
                    <a:pt x="250379" y="139509"/>
                  </a:cubicBezTo>
                  <a:lnTo>
                    <a:pt x="69755" y="139509"/>
                  </a:lnTo>
                  <a:cubicBezTo>
                    <a:pt x="51255" y="139509"/>
                    <a:pt x="33512" y="132160"/>
                    <a:pt x="20431" y="119079"/>
                  </a:cubicBezTo>
                  <a:cubicBezTo>
                    <a:pt x="7349" y="105997"/>
                    <a:pt x="0" y="88255"/>
                    <a:pt x="0" y="69755"/>
                  </a:cubicBezTo>
                  <a:lnTo>
                    <a:pt x="0" y="69755"/>
                  </a:lnTo>
                  <a:cubicBezTo>
                    <a:pt x="0" y="51255"/>
                    <a:pt x="7349" y="33512"/>
                    <a:pt x="20431" y="20431"/>
                  </a:cubicBezTo>
                  <a:cubicBezTo>
                    <a:pt x="33512" y="7349"/>
                    <a:pt x="51255" y="0"/>
                    <a:pt x="69755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320134" cy="1776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b="1" spc="-23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Classes: 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723206" y="8779929"/>
            <a:ext cx="1432853" cy="590317"/>
            <a:chOff x="0" y="0"/>
            <a:chExt cx="331521" cy="13658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31521" cy="136582"/>
            </a:xfrm>
            <a:custGeom>
              <a:avLst/>
              <a:gdLst/>
              <a:ahLst/>
              <a:cxnLst/>
              <a:rect l="l" t="t" r="r" b="b"/>
              <a:pathLst>
                <a:path w="331521" h="136582">
                  <a:moveTo>
                    <a:pt x="68291" y="0"/>
                  </a:moveTo>
                  <a:lnTo>
                    <a:pt x="263230" y="0"/>
                  </a:lnTo>
                  <a:cubicBezTo>
                    <a:pt x="300946" y="0"/>
                    <a:pt x="331521" y="30575"/>
                    <a:pt x="331521" y="68291"/>
                  </a:cubicBezTo>
                  <a:lnTo>
                    <a:pt x="331521" y="68291"/>
                  </a:lnTo>
                  <a:cubicBezTo>
                    <a:pt x="331521" y="106007"/>
                    <a:pt x="300946" y="136582"/>
                    <a:pt x="263230" y="136582"/>
                  </a:cubicBezTo>
                  <a:lnTo>
                    <a:pt x="68291" y="136582"/>
                  </a:lnTo>
                  <a:cubicBezTo>
                    <a:pt x="30575" y="136582"/>
                    <a:pt x="0" y="106007"/>
                    <a:pt x="0" y="68291"/>
                  </a:cubicBezTo>
                  <a:lnTo>
                    <a:pt x="0" y="68291"/>
                  </a:lnTo>
                  <a:cubicBezTo>
                    <a:pt x="0" y="30575"/>
                    <a:pt x="30575" y="0"/>
                    <a:pt x="68291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331521" cy="1746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r>
                <a:rPr lang="en-US" sz="2300" b="1" spc="-23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Objects: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 rot="-2924446">
            <a:off x="10793236" y="3372118"/>
            <a:ext cx="641994" cy="2429933"/>
            <a:chOff x="0" y="0"/>
            <a:chExt cx="470047" cy="1779116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70047" cy="1779116"/>
            </a:xfrm>
            <a:custGeom>
              <a:avLst/>
              <a:gdLst/>
              <a:ahLst/>
              <a:cxnLst/>
              <a:rect l="l" t="t" r="r" b="b"/>
              <a:pathLst>
                <a:path w="470047" h="1779116">
                  <a:moveTo>
                    <a:pt x="235023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1779116"/>
                  </a:lnTo>
                  <a:lnTo>
                    <a:pt x="266847" y="1779116"/>
                  </a:lnTo>
                  <a:lnTo>
                    <a:pt x="266847" y="406400"/>
                  </a:lnTo>
                  <a:lnTo>
                    <a:pt x="470047" y="406400"/>
                  </a:lnTo>
                  <a:lnTo>
                    <a:pt x="235023" y="0"/>
                  </a:ln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203200" y="63500"/>
              <a:ext cx="63647" cy="1715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083465" y="907546"/>
            <a:ext cx="10826300" cy="10130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44"/>
              </a:lnSpc>
              <a:spcBef>
                <a:spcPct val="0"/>
              </a:spcBef>
            </a:pPr>
            <a:r>
              <a:rPr lang="en-US" sz="5674" b="1" spc="-56" dirty="0" smtClean="0">
                <a:solidFill>
                  <a:srgbClr val="101AAF"/>
                </a:solidFill>
                <a:latin typeface="Lora Bold"/>
                <a:ea typeface="Lora Bold"/>
                <a:cs typeface="Lora Bold"/>
                <a:sym typeface="Lora Bold"/>
              </a:rPr>
              <a:t> Object Oriented </a:t>
            </a:r>
            <a:r>
              <a:rPr lang="en-US" sz="5674" b="1" spc="-56" dirty="0">
                <a:solidFill>
                  <a:srgbClr val="101AAF"/>
                </a:solidFill>
                <a:latin typeface="Lora Bold"/>
                <a:ea typeface="Lora Bold"/>
                <a:cs typeface="Lora Bold"/>
                <a:sym typeface="Lora Bold"/>
              </a:rPr>
              <a:t>programming?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415673" y="7810592"/>
            <a:ext cx="839890" cy="444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3"/>
              </a:lnSpc>
              <a:spcBef>
                <a:spcPct val="0"/>
              </a:spcBef>
            </a:pPr>
            <a:r>
              <a:rPr lang="en-US" sz="2638" b="1" spc="-26">
                <a:solidFill>
                  <a:srgbClr val="101AAF"/>
                </a:solidFill>
                <a:latin typeface="Lora Bold"/>
                <a:ea typeface="Lora Bold"/>
                <a:cs typeface="Lora Bold"/>
                <a:sym typeface="Lora Bold"/>
              </a:rPr>
              <a:t>dog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758526" y="7720331"/>
            <a:ext cx="991672" cy="526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60"/>
              </a:lnSpc>
              <a:spcBef>
                <a:spcPct val="0"/>
              </a:spcBef>
            </a:pPr>
            <a:r>
              <a:rPr lang="en-US" sz="3114" b="1" spc="-31">
                <a:solidFill>
                  <a:srgbClr val="101AAF"/>
                </a:solidFill>
                <a:latin typeface="Lora Bold"/>
                <a:ea typeface="Lora Bold"/>
                <a:cs typeface="Lora Bold"/>
                <a:sym typeface="Lora Bold"/>
              </a:rPr>
              <a:t>cat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156059" y="9260431"/>
            <a:ext cx="1473755" cy="34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  <a:spcBef>
                <a:spcPct val="0"/>
              </a:spcBef>
            </a:pPr>
            <a:r>
              <a:rPr lang="en-US" sz="2031" b="1" spc="-20">
                <a:solidFill>
                  <a:srgbClr val="101AAF"/>
                </a:solidFill>
                <a:latin typeface="Lora Bold"/>
                <a:ea typeface="Lora Bold"/>
                <a:cs typeface="Lora Bold"/>
                <a:sym typeface="Lora Bold"/>
              </a:rPr>
              <a:t>myDog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750198" y="9179154"/>
            <a:ext cx="1473755" cy="34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  <a:spcBef>
                <a:spcPct val="0"/>
              </a:spcBef>
            </a:pPr>
            <a:r>
              <a:rPr lang="en-US" sz="2031" b="1" spc="-20">
                <a:solidFill>
                  <a:srgbClr val="101AAF"/>
                </a:solidFill>
                <a:latin typeface="Lora Bold"/>
                <a:ea typeface="Lora Bold"/>
                <a:cs typeface="Lora Bold"/>
                <a:sym typeface="Lora Bold"/>
              </a:rPr>
              <a:t>myCat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639337" y="9114045"/>
            <a:ext cx="1892616" cy="3440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4"/>
              </a:lnSpc>
              <a:spcBef>
                <a:spcPct val="0"/>
              </a:spcBef>
            </a:pPr>
            <a:r>
              <a:rPr lang="en-US" sz="2031" b="1" spc="-20">
                <a:solidFill>
                  <a:srgbClr val="101AAF"/>
                </a:solidFill>
                <a:latin typeface="Lora Bold"/>
                <a:ea typeface="Lora Bold"/>
                <a:cs typeface="Lora Bold"/>
                <a:sym typeface="Lora Bold"/>
              </a:rPr>
              <a:t>myElephant</a:t>
            </a:r>
          </a:p>
        </p:txBody>
      </p:sp>
      <p:grpSp>
        <p:nvGrpSpPr>
          <p:cNvPr id="38" name="Group 38"/>
          <p:cNvGrpSpPr/>
          <p:nvPr/>
        </p:nvGrpSpPr>
        <p:grpSpPr>
          <a:xfrm rot="1756217">
            <a:off x="8737846" y="4195451"/>
            <a:ext cx="472279" cy="1787566"/>
            <a:chOff x="0" y="0"/>
            <a:chExt cx="470047" cy="1779116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70047" cy="1779116"/>
            </a:xfrm>
            <a:custGeom>
              <a:avLst/>
              <a:gdLst/>
              <a:ahLst/>
              <a:cxnLst/>
              <a:rect l="l" t="t" r="r" b="b"/>
              <a:pathLst>
                <a:path w="470047" h="1779116">
                  <a:moveTo>
                    <a:pt x="235023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1779116"/>
                  </a:lnTo>
                  <a:lnTo>
                    <a:pt x="266847" y="1779116"/>
                  </a:lnTo>
                  <a:lnTo>
                    <a:pt x="266847" y="406400"/>
                  </a:lnTo>
                  <a:lnTo>
                    <a:pt x="470047" y="406400"/>
                  </a:lnTo>
                  <a:lnTo>
                    <a:pt x="235023" y="0"/>
                  </a:ln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203200" y="63500"/>
              <a:ext cx="63647" cy="1715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 rot="3643548">
            <a:off x="5652383" y="2850113"/>
            <a:ext cx="635857" cy="3803299"/>
            <a:chOff x="0" y="0"/>
            <a:chExt cx="447185" cy="2674783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47185" cy="2674783"/>
            </a:xfrm>
            <a:custGeom>
              <a:avLst/>
              <a:gdLst/>
              <a:ahLst/>
              <a:cxnLst/>
              <a:rect l="l" t="t" r="r" b="b"/>
              <a:pathLst>
                <a:path w="447185" h="2674783">
                  <a:moveTo>
                    <a:pt x="223593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2674783"/>
                  </a:lnTo>
                  <a:lnTo>
                    <a:pt x="243985" y="2674783"/>
                  </a:lnTo>
                  <a:lnTo>
                    <a:pt x="243985" y="406400"/>
                  </a:lnTo>
                  <a:lnTo>
                    <a:pt x="447185" y="406400"/>
                  </a:lnTo>
                  <a:lnTo>
                    <a:pt x="223593" y="0"/>
                  </a:ln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203200" y="63500"/>
              <a:ext cx="40785" cy="26112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30780" y="-9869742"/>
            <a:ext cx="9613325" cy="11186414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3854"/>
              <a:ext cx="698500" cy="805092"/>
            </a:xfrm>
            <a:custGeom>
              <a:avLst/>
              <a:gdLst/>
              <a:ahLst/>
              <a:cxnLst/>
              <a:rect l="l" t="t" r="r" b="b"/>
              <a:pathLst>
                <a:path w="698500" h="805092">
                  <a:moveTo>
                    <a:pt x="366598" y="6239"/>
                  </a:moveTo>
                  <a:lnTo>
                    <a:pt x="681152" y="189253"/>
                  </a:lnTo>
                  <a:cubicBezTo>
                    <a:pt x="691893" y="195502"/>
                    <a:pt x="698500" y="206990"/>
                    <a:pt x="698500" y="219416"/>
                  </a:cubicBezTo>
                  <a:lnTo>
                    <a:pt x="698500" y="585676"/>
                  </a:lnTo>
                  <a:cubicBezTo>
                    <a:pt x="698500" y="598102"/>
                    <a:pt x="691893" y="609590"/>
                    <a:pt x="681152" y="615839"/>
                  </a:cubicBezTo>
                  <a:lnTo>
                    <a:pt x="366598" y="798853"/>
                  </a:lnTo>
                  <a:cubicBezTo>
                    <a:pt x="355874" y="805092"/>
                    <a:pt x="342626" y="805092"/>
                    <a:pt x="331902" y="798853"/>
                  </a:cubicBezTo>
                  <a:lnTo>
                    <a:pt x="17348" y="615839"/>
                  </a:lnTo>
                  <a:cubicBezTo>
                    <a:pt x="6607" y="609590"/>
                    <a:pt x="0" y="598102"/>
                    <a:pt x="0" y="585676"/>
                  </a:cubicBezTo>
                  <a:lnTo>
                    <a:pt x="0" y="219416"/>
                  </a:lnTo>
                  <a:cubicBezTo>
                    <a:pt x="0" y="206990"/>
                    <a:pt x="6607" y="195502"/>
                    <a:pt x="17348" y="189253"/>
                  </a:cubicBezTo>
                  <a:lnTo>
                    <a:pt x="331902" y="6239"/>
                  </a:lnTo>
                  <a:cubicBezTo>
                    <a:pt x="342626" y="0"/>
                    <a:pt x="355874" y="0"/>
                    <a:pt x="366598" y="623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717062" y="2304129"/>
            <a:ext cx="5536942" cy="5212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function index(head, value):</a:t>
            </a:r>
          </a:p>
          <a:p>
            <a:pPr algn="l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position = 0</a:t>
            </a:r>
          </a:p>
          <a:p>
            <a:pPr algn="l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current = head</a:t>
            </a:r>
          </a:p>
          <a:p>
            <a:pPr algn="l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while current is not NULL:</a:t>
            </a:r>
          </a:p>
          <a:p>
            <a:pPr algn="l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if current.data == value:</a:t>
            </a:r>
          </a:p>
          <a:p>
            <a:pPr algn="l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    return position</a:t>
            </a:r>
          </a:p>
          <a:p>
            <a:pPr algn="l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current = current.next</a:t>
            </a:r>
          </a:p>
          <a:p>
            <a:pPr algn="l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position = position + 1</a:t>
            </a:r>
          </a:p>
          <a:p>
            <a:pPr algn="l">
              <a:lnSpc>
                <a:spcPts val="4139"/>
              </a:lnSpc>
            </a:pPr>
            <a:r>
              <a:rPr lang="en-US" sz="2956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return -1  // Value not found</a:t>
            </a:r>
          </a:p>
          <a:p>
            <a:pPr algn="l">
              <a:lnSpc>
                <a:spcPts val="4139"/>
              </a:lnSpc>
              <a:spcBef>
                <a:spcPct val="0"/>
              </a:spcBef>
            </a:pPr>
            <a:endParaRPr lang="en-US" sz="2956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355401" y="1028700"/>
            <a:ext cx="6260265" cy="928103"/>
            <a:chOff x="0" y="0"/>
            <a:chExt cx="1123579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23579" cy="166574"/>
            </a:xfrm>
            <a:custGeom>
              <a:avLst/>
              <a:gdLst/>
              <a:ahLst/>
              <a:cxnLst/>
              <a:rect l="l" t="t" r="r" b="b"/>
              <a:pathLst>
                <a:path w="1123579" h="166574">
                  <a:moveTo>
                    <a:pt x="63070" y="0"/>
                  </a:moveTo>
                  <a:lnTo>
                    <a:pt x="1060508" y="0"/>
                  </a:lnTo>
                  <a:cubicBezTo>
                    <a:pt x="1077236" y="0"/>
                    <a:pt x="1093278" y="6645"/>
                    <a:pt x="1105106" y="18473"/>
                  </a:cubicBezTo>
                  <a:cubicBezTo>
                    <a:pt x="1116934" y="30301"/>
                    <a:pt x="1123579" y="46343"/>
                    <a:pt x="1123579" y="63070"/>
                  </a:cubicBezTo>
                  <a:lnTo>
                    <a:pt x="1123579" y="103504"/>
                  </a:lnTo>
                  <a:cubicBezTo>
                    <a:pt x="1123579" y="120231"/>
                    <a:pt x="1116934" y="136273"/>
                    <a:pt x="1105106" y="148101"/>
                  </a:cubicBezTo>
                  <a:cubicBezTo>
                    <a:pt x="1093278" y="159929"/>
                    <a:pt x="1077236" y="166574"/>
                    <a:pt x="1060508" y="166574"/>
                  </a:cubicBezTo>
                  <a:lnTo>
                    <a:pt x="63070" y="166574"/>
                  </a:lnTo>
                  <a:cubicBezTo>
                    <a:pt x="28238" y="166574"/>
                    <a:pt x="0" y="138336"/>
                    <a:pt x="0" y="103504"/>
                  </a:cubicBezTo>
                  <a:lnTo>
                    <a:pt x="0" y="63070"/>
                  </a:lnTo>
                  <a:cubicBezTo>
                    <a:pt x="0" y="46343"/>
                    <a:pt x="6645" y="30301"/>
                    <a:pt x="18473" y="18473"/>
                  </a:cubicBezTo>
                  <a:cubicBezTo>
                    <a:pt x="30301" y="6645"/>
                    <a:pt x="46343" y="0"/>
                    <a:pt x="63070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123579" cy="223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spc="-32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ALGORITHM index(head, value)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83447" y="1028700"/>
            <a:ext cx="6769444" cy="898910"/>
            <a:chOff x="0" y="0"/>
            <a:chExt cx="1254424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4424" cy="166574"/>
            </a:xfrm>
            <a:custGeom>
              <a:avLst/>
              <a:gdLst/>
              <a:ahLst/>
              <a:cxnLst/>
              <a:rect l="l" t="t" r="r" b="b"/>
              <a:pathLst>
                <a:path w="1254424" h="166574">
                  <a:moveTo>
                    <a:pt x="58326" y="0"/>
                  </a:moveTo>
                  <a:lnTo>
                    <a:pt x="1196097" y="0"/>
                  </a:lnTo>
                  <a:cubicBezTo>
                    <a:pt x="1211566" y="0"/>
                    <a:pt x="1226402" y="6145"/>
                    <a:pt x="1237340" y="17083"/>
                  </a:cubicBezTo>
                  <a:cubicBezTo>
                    <a:pt x="1248278" y="28022"/>
                    <a:pt x="1254424" y="42857"/>
                    <a:pt x="1254424" y="58326"/>
                  </a:cubicBezTo>
                  <a:lnTo>
                    <a:pt x="1254424" y="108248"/>
                  </a:lnTo>
                  <a:cubicBezTo>
                    <a:pt x="1254424" y="123717"/>
                    <a:pt x="1248278" y="138552"/>
                    <a:pt x="1237340" y="149491"/>
                  </a:cubicBezTo>
                  <a:cubicBezTo>
                    <a:pt x="1226402" y="160429"/>
                    <a:pt x="1211566" y="166574"/>
                    <a:pt x="1196097" y="166574"/>
                  </a:cubicBezTo>
                  <a:lnTo>
                    <a:pt x="58326" y="166574"/>
                  </a:lnTo>
                  <a:cubicBezTo>
                    <a:pt x="42857" y="166574"/>
                    <a:pt x="28022" y="160429"/>
                    <a:pt x="17083" y="149491"/>
                  </a:cubicBezTo>
                  <a:cubicBezTo>
                    <a:pt x="6145" y="138552"/>
                    <a:pt x="0" y="123717"/>
                    <a:pt x="0" y="108248"/>
                  </a:cubicBezTo>
                  <a:lnTo>
                    <a:pt x="0" y="58326"/>
                  </a:lnTo>
                  <a:cubicBezTo>
                    <a:pt x="0" y="42857"/>
                    <a:pt x="6145" y="28022"/>
                    <a:pt x="17083" y="17083"/>
                  </a:cubicBezTo>
                  <a:cubicBezTo>
                    <a:pt x="28022" y="6145"/>
                    <a:pt x="42857" y="0"/>
                    <a:pt x="58326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254424" cy="223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spc="-32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ALGORITHM Sort (head)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501530" y="1989072"/>
            <a:ext cx="6133277" cy="6242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8"/>
              </a:lnSpc>
            </a:pPr>
            <a:r>
              <a:rPr lang="en-US" sz="354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function sort(head): </a:t>
            </a:r>
            <a:r>
              <a:rPr lang="en-US" sz="3541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sorted_list</a:t>
            </a:r>
            <a:r>
              <a:rPr lang="en-US" sz="354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= NULL </a:t>
            </a:r>
          </a:p>
          <a:p>
            <a:pPr algn="l">
              <a:lnSpc>
                <a:spcPts val="4958"/>
              </a:lnSpc>
            </a:pPr>
            <a:r>
              <a:rPr lang="en-US" sz="354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current = head </a:t>
            </a:r>
          </a:p>
          <a:p>
            <a:pPr algn="l">
              <a:lnSpc>
                <a:spcPts val="4958"/>
              </a:lnSpc>
            </a:pPr>
            <a:r>
              <a:rPr lang="en-US" sz="354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while current is not NULL: </a:t>
            </a:r>
            <a:r>
              <a:rPr lang="en-US" sz="3541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next_node</a:t>
            </a:r>
            <a:r>
              <a:rPr lang="en-US" sz="354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= </a:t>
            </a:r>
            <a:r>
              <a:rPr lang="en-US" sz="3541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current.next</a:t>
            </a:r>
            <a:r>
              <a:rPr lang="en-US" sz="354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-US" sz="3541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sorted_list</a:t>
            </a:r>
            <a:r>
              <a:rPr lang="en-US" sz="354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= </a:t>
            </a:r>
            <a:r>
              <a:rPr lang="en-US" sz="3541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sorted_insert</a:t>
            </a:r>
            <a:r>
              <a:rPr lang="en-US" sz="354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(</a:t>
            </a:r>
            <a:r>
              <a:rPr lang="en-US" sz="3541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sorted_list</a:t>
            </a:r>
            <a:r>
              <a:rPr lang="en-US" sz="354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, current) </a:t>
            </a:r>
          </a:p>
          <a:p>
            <a:pPr algn="l">
              <a:lnSpc>
                <a:spcPts val="4958"/>
              </a:lnSpc>
            </a:pPr>
            <a:r>
              <a:rPr lang="en-US" sz="354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current = </a:t>
            </a:r>
            <a:r>
              <a:rPr lang="en-US" sz="3541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next_node</a:t>
            </a:r>
            <a:endParaRPr lang="en-US" sz="3541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4958"/>
              </a:lnSpc>
              <a:spcBef>
                <a:spcPct val="0"/>
              </a:spcBef>
            </a:pPr>
            <a:r>
              <a:rPr lang="en-US" sz="354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return </a:t>
            </a:r>
            <a:r>
              <a:rPr lang="en-US" sz="3541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sorted_list</a:t>
            </a:r>
            <a:endParaRPr lang="en-US" sz="3541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869508" y="1102181"/>
            <a:ext cx="15389792" cy="7920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02"/>
              </a:lnSpc>
              <a:spcBef>
                <a:spcPct val="0"/>
              </a:spcBef>
            </a:pPr>
            <a:r>
              <a:rPr lang="en-US" sz="407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 sorted_insert(sorted_list, new_node):</a:t>
            </a:r>
          </a:p>
          <a:p>
            <a:pPr algn="l">
              <a:lnSpc>
                <a:spcPts val="5702"/>
              </a:lnSpc>
              <a:spcBef>
                <a:spcPct val="0"/>
              </a:spcBef>
            </a:pPr>
            <a:r>
              <a:rPr lang="en-US" sz="407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if sorted_list is NULL or sorted_list.data &gt;= new_node.data:</a:t>
            </a:r>
          </a:p>
          <a:p>
            <a:pPr algn="l">
              <a:lnSpc>
                <a:spcPts val="5702"/>
              </a:lnSpc>
              <a:spcBef>
                <a:spcPct val="0"/>
              </a:spcBef>
            </a:pPr>
            <a:r>
              <a:rPr lang="en-US" sz="407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new_node.next = sorted_list</a:t>
            </a:r>
          </a:p>
          <a:p>
            <a:pPr algn="l">
              <a:lnSpc>
                <a:spcPts val="5702"/>
              </a:lnSpc>
              <a:spcBef>
                <a:spcPct val="0"/>
              </a:spcBef>
            </a:pPr>
            <a:r>
              <a:rPr lang="en-US" sz="407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sorted_list = new_node</a:t>
            </a:r>
          </a:p>
          <a:p>
            <a:pPr algn="l">
              <a:lnSpc>
                <a:spcPts val="5702"/>
              </a:lnSpc>
              <a:spcBef>
                <a:spcPct val="0"/>
              </a:spcBef>
            </a:pPr>
            <a:r>
              <a:rPr lang="en-US" sz="407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else:</a:t>
            </a:r>
          </a:p>
          <a:p>
            <a:pPr algn="l">
              <a:lnSpc>
                <a:spcPts val="5702"/>
              </a:lnSpc>
              <a:spcBef>
                <a:spcPct val="0"/>
              </a:spcBef>
            </a:pPr>
            <a:r>
              <a:rPr lang="en-US" sz="407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current = sorted_list</a:t>
            </a:r>
          </a:p>
          <a:p>
            <a:pPr algn="l">
              <a:lnSpc>
                <a:spcPts val="5702"/>
              </a:lnSpc>
              <a:spcBef>
                <a:spcPct val="0"/>
              </a:spcBef>
            </a:pPr>
            <a:r>
              <a:rPr lang="en-US" sz="407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while current.next is not null and current.next.data &lt; new_node.data:</a:t>
            </a:r>
          </a:p>
          <a:p>
            <a:pPr algn="l">
              <a:lnSpc>
                <a:spcPts val="5702"/>
              </a:lnSpc>
              <a:spcBef>
                <a:spcPct val="0"/>
              </a:spcBef>
            </a:pPr>
            <a:r>
              <a:rPr lang="en-US" sz="407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current = current.next</a:t>
            </a:r>
          </a:p>
          <a:p>
            <a:pPr algn="l">
              <a:lnSpc>
                <a:spcPts val="5702"/>
              </a:lnSpc>
              <a:spcBef>
                <a:spcPct val="0"/>
              </a:spcBef>
            </a:pPr>
            <a:r>
              <a:rPr lang="en-US" sz="407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new_node.next = current.next</a:t>
            </a:r>
          </a:p>
          <a:p>
            <a:pPr algn="l">
              <a:lnSpc>
                <a:spcPts val="5702"/>
              </a:lnSpc>
              <a:spcBef>
                <a:spcPct val="0"/>
              </a:spcBef>
            </a:pPr>
            <a:r>
              <a:rPr lang="en-US" sz="407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current.next = new_node</a:t>
            </a:r>
          </a:p>
          <a:p>
            <a:pPr algn="l">
              <a:lnSpc>
                <a:spcPts val="5702"/>
              </a:lnSpc>
              <a:spcBef>
                <a:spcPct val="0"/>
              </a:spcBef>
            </a:pPr>
            <a:r>
              <a:rPr lang="en-US" sz="4073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return sorted_list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30780" y="-9869742"/>
            <a:ext cx="9613325" cy="11186414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3854"/>
              <a:ext cx="698500" cy="805092"/>
            </a:xfrm>
            <a:custGeom>
              <a:avLst/>
              <a:gdLst/>
              <a:ahLst/>
              <a:cxnLst/>
              <a:rect l="l" t="t" r="r" b="b"/>
              <a:pathLst>
                <a:path w="698500" h="805092">
                  <a:moveTo>
                    <a:pt x="366598" y="6239"/>
                  </a:moveTo>
                  <a:lnTo>
                    <a:pt x="681152" y="189253"/>
                  </a:lnTo>
                  <a:cubicBezTo>
                    <a:pt x="691893" y="195502"/>
                    <a:pt x="698500" y="206990"/>
                    <a:pt x="698500" y="219416"/>
                  </a:cubicBezTo>
                  <a:lnTo>
                    <a:pt x="698500" y="585676"/>
                  </a:lnTo>
                  <a:cubicBezTo>
                    <a:pt x="698500" y="598102"/>
                    <a:pt x="691893" y="609590"/>
                    <a:pt x="681152" y="615839"/>
                  </a:cubicBezTo>
                  <a:lnTo>
                    <a:pt x="366598" y="798853"/>
                  </a:lnTo>
                  <a:cubicBezTo>
                    <a:pt x="355874" y="805092"/>
                    <a:pt x="342626" y="805092"/>
                    <a:pt x="331902" y="798853"/>
                  </a:cubicBezTo>
                  <a:lnTo>
                    <a:pt x="17348" y="615839"/>
                  </a:lnTo>
                  <a:cubicBezTo>
                    <a:pt x="6607" y="609590"/>
                    <a:pt x="0" y="598102"/>
                    <a:pt x="0" y="585676"/>
                  </a:cubicBezTo>
                  <a:lnTo>
                    <a:pt x="0" y="219416"/>
                  </a:lnTo>
                  <a:cubicBezTo>
                    <a:pt x="0" y="206990"/>
                    <a:pt x="6607" y="195502"/>
                    <a:pt x="17348" y="189253"/>
                  </a:cubicBezTo>
                  <a:lnTo>
                    <a:pt x="331902" y="6239"/>
                  </a:lnTo>
                  <a:cubicBezTo>
                    <a:pt x="342626" y="0"/>
                    <a:pt x="355874" y="0"/>
                    <a:pt x="366598" y="623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54972" y="1989072"/>
            <a:ext cx="6981195" cy="5557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6"/>
              </a:lnSpc>
            </a:pPr>
            <a:r>
              <a:rPr lang="en-US" sz="350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function extend(head1, head2):</a:t>
            </a:r>
          </a:p>
          <a:p>
            <a:pPr algn="l">
              <a:lnSpc>
                <a:spcPts val="4906"/>
              </a:lnSpc>
            </a:pPr>
            <a:r>
              <a:rPr lang="en-US" sz="350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if head1 is NULL:</a:t>
            </a:r>
          </a:p>
          <a:p>
            <a:pPr algn="l">
              <a:lnSpc>
                <a:spcPts val="4906"/>
              </a:lnSpc>
            </a:pPr>
            <a:r>
              <a:rPr lang="en-US" sz="350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return head2</a:t>
            </a:r>
          </a:p>
          <a:p>
            <a:pPr algn="l">
              <a:lnSpc>
                <a:spcPts val="4906"/>
              </a:lnSpc>
            </a:pPr>
            <a:r>
              <a:rPr lang="en-US" sz="350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current = head1</a:t>
            </a:r>
          </a:p>
          <a:p>
            <a:pPr algn="l">
              <a:lnSpc>
                <a:spcPts val="4906"/>
              </a:lnSpc>
            </a:pPr>
            <a:r>
              <a:rPr lang="en-US" sz="350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while current.next is not NULL:</a:t>
            </a:r>
          </a:p>
          <a:p>
            <a:pPr algn="l">
              <a:lnSpc>
                <a:spcPts val="4906"/>
              </a:lnSpc>
            </a:pPr>
            <a:r>
              <a:rPr lang="en-US" sz="350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current = current.next</a:t>
            </a:r>
          </a:p>
          <a:p>
            <a:pPr algn="l">
              <a:lnSpc>
                <a:spcPts val="4906"/>
              </a:lnSpc>
            </a:pPr>
            <a:r>
              <a:rPr lang="en-US" sz="350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current.next = head2</a:t>
            </a:r>
          </a:p>
          <a:p>
            <a:pPr algn="l">
              <a:lnSpc>
                <a:spcPts val="4906"/>
              </a:lnSpc>
            </a:pPr>
            <a:r>
              <a:rPr lang="en-US" sz="350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return head1</a:t>
            </a:r>
          </a:p>
          <a:p>
            <a:pPr algn="l">
              <a:lnSpc>
                <a:spcPts val="4906"/>
              </a:lnSpc>
              <a:spcBef>
                <a:spcPct val="0"/>
              </a:spcBef>
            </a:pPr>
            <a:endParaRPr lang="en-US" sz="3504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355401" y="869517"/>
            <a:ext cx="6774978" cy="928103"/>
            <a:chOff x="0" y="0"/>
            <a:chExt cx="1215958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5958" cy="166574"/>
            </a:xfrm>
            <a:custGeom>
              <a:avLst/>
              <a:gdLst/>
              <a:ahLst/>
              <a:cxnLst/>
              <a:rect l="l" t="t" r="r" b="b"/>
              <a:pathLst>
                <a:path w="1215958" h="166574">
                  <a:moveTo>
                    <a:pt x="58279" y="0"/>
                  </a:moveTo>
                  <a:lnTo>
                    <a:pt x="1157680" y="0"/>
                  </a:lnTo>
                  <a:cubicBezTo>
                    <a:pt x="1173136" y="0"/>
                    <a:pt x="1187959" y="6140"/>
                    <a:pt x="1198889" y="17069"/>
                  </a:cubicBezTo>
                  <a:cubicBezTo>
                    <a:pt x="1209818" y="27999"/>
                    <a:pt x="1215958" y="42822"/>
                    <a:pt x="1215958" y="58279"/>
                  </a:cubicBezTo>
                  <a:lnTo>
                    <a:pt x="1215958" y="108295"/>
                  </a:lnTo>
                  <a:cubicBezTo>
                    <a:pt x="1215958" y="123752"/>
                    <a:pt x="1209818" y="138575"/>
                    <a:pt x="1198889" y="149505"/>
                  </a:cubicBezTo>
                  <a:cubicBezTo>
                    <a:pt x="1187959" y="160434"/>
                    <a:pt x="1173136" y="166574"/>
                    <a:pt x="1157680" y="166574"/>
                  </a:cubicBezTo>
                  <a:lnTo>
                    <a:pt x="58279" y="166574"/>
                  </a:lnTo>
                  <a:cubicBezTo>
                    <a:pt x="42822" y="166574"/>
                    <a:pt x="27999" y="160434"/>
                    <a:pt x="17069" y="149505"/>
                  </a:cubicBezTo>
                  <a:cubicBezTo>
                    <a:pt x="6140" y="138575"/>
                    <a:pt x="0" y="123752"/>
                    <a:pt x="0" y="108295"/>
                  </a:cubicBezTo>
                  <a:lnTo>
                    <a:pt x="0" y="58279"/>
                  </a:lnTo>
                  <a:cubicBezTo>
                    <a:pt x="0" y="42822"/>
                    <a:pt x="6140" y="27999"/>
                    <a:pt x="17069" y="17069"/>
                  </a:cubicBezTo>
                  <a:cubicBezTo>
                    <a:pt x="27999" y="6140"/>
                    <a:pt x="42822" y="0"/>
                    <a:pt x="58279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215958" cy="223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spc="-32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ALGORITHM extend(head1, head2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183447" y="757519"/>
            <a:ext cx="6769444" cy="898910"/>
            <a:chOff x="0" y="0"/>
            <a:chExt cx="1254424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254424" cy="166574"/>
            </a:xfrm>
            <a:custGeom>
              <a:avLst/>
              <a:gdLst/>
              <a:ahLst/>
              <a:cxnLst/>
              <a:rect l="l" t="t" r="r" b="b"/>
              <a:pathLst>
                <a:path w="1254424" h="166574">
                  <a:moveTo>
                    <a:pt x="58326" y="0"/>
                  </a:moveTo>
                  <a:lnTo>
                    <a:pt x="1196097" y="0"/>
                  </a:lnTo>
                  <a:cubicBezTo>
                    <a:pt x="1211566" y="0"/>
                    <a:pt x="1226402" y="6145"/>
                    <a:pt x="1237340" y="17083"/>
                  </a:cubicBezTo>
                  <a:cubicBezTo>
                    <a:pt x="1248278" y="28022"/>
                    <a:pt x="1254424" y="42857"/>
                    <a:pt x="1254424" y="58326"/>
                  </a:cubicBezTo>
                  <a:lnTo>
                    <a:pt x="1254424" y="108248"/>
                  </a:lnTo>
                  <a:cubicBezTo>
                    <a:pt x="1254424" y="123717"/>
                    <a:pt x="1248278" y="138552"/>
                    <a:pt x="1237340" y="149491"/>
                  </a:cubicBezTo>
                  <a:cubicBezTo>
                    <a:pt x="1226402" y="160429"/>
                    <a:pt x="1211566" y="166574"/>
                    <a:pt x="1196097" y="166574"/>
                  </a:cubicBezTo>
                  <a:lnTo>
                    <a:pt x="58326" y="166574"/>
                  </a:lnTo>
                  <a:cubicBezTo>
                    <a:pt x="42857" y="166574"/>
                    <a:pt x="28022" y="160429"/>
                    <a:pt x="17083" y="149491"/>
                  </a:cubicBezTo>
                  <a:cubicBezTo>
                    <a:pt x="6145" y="138552"/>
                    <a:pt x="0" y="123717"/>
                    <a:pt x="0" y="108248"/>
                  </a:cubicBezTo>
                  <a:lnTo>
                    <a:pt x="0" y="58326"/>
                  </a:lnTo>
                  <a:cubicBezTo>
                    <a:pt x="0" y="42857"/>
                    <a:pt x="6145" y="28022"/>
                    <a:pt x="17083" y="17083"/>
                  </a:cubicBezTo>
                  <a:cubicBezTo>
                    <a:pt x="28022" y="6145"/>
                    <a:pt x="42857" y="0"/>
                    <a:pt x="58326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254424" cy="223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spc="-32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ALGORITHM pop(head)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0707416" y="1998597"/>
            <a:ext cx="4943248" cy="817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6"/>
              </a:lnSpc>
            </a:pPr>
            <a:r>
              <a:rPr lang="en-US" sz="2854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function pop(head):</a:t>
            </a:r>
          </a:p>
          <a:p>
            <a:pPr algn="l">
              <a:lnSpc>
                <a:spcPts val="3996"/>
              </a:lnSpc>
            </a:pPr>
            <a:r>
              <a:rPr lang="en-US" sz="2854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if head is NULL:</a:t>
            </a:r>
          </a:p>
          <a:p>
            <a:pPr algn="l">
              <a:lnSpc>
                <a:spcPts val="3996"/>
              </a:lnSpc>
            </a:pPr>
            <a:r>
              <a:rPr lang="en-US" sz="2854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return </a:t>
            </a:r>
            <a:r>
              <a:rPr lang="en-US" sz="2854" smtClean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NULL</a:t>
            </a:r>
            <a:endParaRPr lang="en-US" sz="2854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3996"/>
              </a:lnSpc>
            </a:pPr>
            <a:r>
              <a:rPr lang="en-US" sz="2854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if </a:t>
            </a:r>
            <a:r>
              <a:rPr lang="en-US" sz="2854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head.next</a:t>
            </a:r>
            <a:r>
              <a:rPr lang="en-US" sz="2854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is NULL:</a:t>
            </a:r>
          </a:p>
          <a:p>
            <a:pPr algn="l">
              <a:lnSpc>
                <a:spcPts val="3996"/>
              </a:lnSpc>
            </a:pPr>
            <a:r>
              <a:rPr lang="en-US" sz="2854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data = </a:t>
            </a:r>
            <a:r>
              <a:rPr lang="en-US" sz="2854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head.data</a:t>
            </a:r>
            <a:endParaRPr lang="en-US" sz="2854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3996"/>
              </a:lnSpc>
            </a:pPr>
            <a:r>
              <a:rPr lang="en-US" sz="2854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free(head)</a:t>
            </a:r>
          </a:p>
          <a:p>
            <a:pPr algn="l">
              <a:lnSpc>
                <a:spcPts val="3996"/>
              </a:lnSpc>
            </a:pPr>
            <a:r>
              <a:rPr lang="en-US" sz="2854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return NULL, data</a:t>
            </a:r>
          </a:p>
          <a:p>
            <a:pPr algn="l">
              <a:lnSpc>
                <a:spcPts val="3996"/>
              </a:lnSpc>
            </a:pPr>
            <a:r>
              <a:rPr lang="en-US" sz="2854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current = head</a:t>
            </a:r>
          </a:p>
          <a:p>
            <a:pPr algn="l">
              <a:lnSpc>
                <a:spcPts val="3996"/>
              </a:lnSpc>
            </a:pPr>
            <a:r>
              <a:rPr lang="en-US" sz="2854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while </a:t>
            </a:r>
            <a:r>
              <a:rPr lang="en-US" sz="2854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current.next.next</a:t>
            </a:r>
            <a:r>
              <a:rPr lang="en-US" sz="2854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is not NULL:</a:t>
            </a:r>
          </a:p>
          <a:p>
            <a:pPr algn="l">
              <a:lnSpc>
                <a:spcPts val="3996"/>
              </a:lnSpc>
            </a:pPr>
            <a:r>
              <a:rPr lang="en-US" sz="2854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current = </a:t>
            </a:r>
            <a:r>
              <a:rPr lang="en-US" sz="2854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current.next</a:t>
            </a:r>
            <a:endParaRPr lang="en-US" sz="2854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3996"/>
              </a:lnSpc>
            </a:pPr>
            <a:r>
              <a:rPr lang="en-US" sz="2854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data = </a:t>
            </a:r>
            <a:r>
              <a:rPr lang="en-US" sz="2854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current.next.data</a:t>
            </a:r>
            <a:endParaRPr lang="en-US" sz="2854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3996"/>
              </a:lnSpc>
            </a:pPr>
            <a:r>
              <a:rPr lang="en-US" sz="2854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free(</a:t>
            </a:r>
            <a:r>
              <a:rPr lang="en-US" sz="2854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current.next</a:t>
            </a:r>
            <a:r>
              <a:rPr lang="en-US" sz="2854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)</a:t>
            </a:r>
          </a:p>
          <a:p>
            <a:pPr algn="l">
              <a:lnSpc>
                <a:spcPts val="3996"/>
              </a:lnSpc>
            </a:pPr>
            <a:r>
              <a:rPr lang="en-US" sz="2854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</a:t>
            </a:r>
            <a:r>
              <a:rPr lang="en-US" sz="2854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current.next</a:t>
            </a:r>
            <a:r>
              <a:rPr lang="en-US" sz="2854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= NULL</a:t>
            </a:r>
          </a:p>
          <a:p>
            <a:pPr algn="l">
              <a:lnSpc>
                <a:spcPts val="3996"/>
              </a:lnSpc>
            </a:pPr>
            <a:r>
              <a:rPr lang="en-US" sz="2854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return head, data</a:t>
            </a:r>
          </a:p>
          <a:p>
            <a:pPr algn="l">
              <a:lnSpc>
                <a:spcPts val="3996"/>
              </a:lnSpc>
              <a:spcBef>
                <a:spcPct val="0"/>
              </a:spcBef>
            </a:pPr>
            <a:endParaRPr lang="en-US" sz="2854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30780" y="-9869742"/>
            <a:ext cx="9613325" cy="11186414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3854"/>
              <a:ext cx="698500" cy="805092"/>
            </a:xfrm>
            <a:custGeom>
              <a:avLst/>
              <a:gdLst/>
              <a:ahLst/>
              <a:cxnLst/>
              <a:rect l="l" t="t" r="r" b="b"/>
              <a:pathLst>
                <a:path w="698500" h="805092">
                  <a:moveTo>
                    <a:pt x="366598" y="6239"/>
                  </a:moveTo>
                  <a:lnTo>
                    <a:pt x="681152" y="189253"/>
                  </a:lnTo>
                  <a:cubicBezTo>
                    <a:pt x="691893" y="195502"/>
                    <a:pt x="698500" y="206990"/>
                    <a:pt x="698500" y="219416"/>
                  </a:cubicBezTo>
                  <a:lnTo>
                    <a:pt x="698500" y="585676"/>
                  </a:lnTo>
                  <a:cubicBezTo>
                    <a:pt x="698500" y="598102"/>
                    <a:pt x="691893" y="609590"/>
                    <a:pt x="681152" y="615839"/>
                  </a:cubicBezTo>
                  <a:lnTo>
                    <a:pt x="366598" y="798853"/>
                  </a:lnTo>
                  <a:cubicBezTo>
                    <a:pt x="355874" y="805092"/>
                    <a:pt x="342626" y="805092"/>
                    <a:pt x="331902" y="798853"/>
                  </a:cubicBezTo>
                  <a:lnTo>
                    <a:pt x="17348" y="615839"/>
                  </a:lnTo>
                  <a:cubicBezTo>
                    <a:pt x="6607" y="609590"/>
                    <a:pt x="0" y="598102"/>
                    <a:pt x="0" y="585676"/>
                  </a:cubicBezTo>
                  <a:lnTo>
                    <a:pt x="0" y="219416"/>
                  </a:lnTo>
                  <a:cubicBezTo>
                    <a:pt x="0" y="206990"/>
                    <a:pt x="6607" y="195502"/>
                    <a:pt x="17348" y="189253"/>
                  </a:cubicBezTo>
                  <a:lnTo>
                    <a:pt x="331902" y="6239"/>
                  </a:lnTo>
                  <a:cubicBezTo>
                    <a:pt x="342626" y="0"/>
                    <a:pt x="355874" y="0"/>
                    <a:pt x="366598" y="623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54972" y="2008122"/>
            <a:ext cx="6046756" cy="82788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8"/>
              </a:lnSpc>
            </a:pPr>
            <a:r>
              <a:rPr lang="en-US" sz="2605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function remove(head, value):</a:t>
            </a:r>
          </a:p>
          <a:p>
            <a:pPr algn="l">
              <a:lnSpc>
                <a:spcPts val="3648"/>
              </a:lnSpc>
            </a:pPr>
            <a:r>
              <a:rPr lang="en-US" sz="2605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if head is NULL:</a:t>
            </a:r>
          </a:p>
          <a:p>
            <a:pPr algn="l">
              <a:lnSpc>
                <a:spcPts val="3648"/>
              </a:lnSpc>
            </a:pPr>
            <a:r>
              <a:rPr lang="en-US" sz="2605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return NULL</a:t>
            </a:r>
          </a:p>
          <a:p>
            <a:pPr algn="l">
              <a:lnSpc>
                <a:spcPts val="3648"/>
              </a:lnSpc>
            </a:pPr>
            <a:r>
              <a:rPr lang="en-US" sz="2605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if </a:t>
            </a:r>
            <a:r>
              <a:rPr lang="en-US" sz="2605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head.data</a:t>
            </a:r>
            <a:r>
              <a:rPr lang="en-US" sz="2605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== value:</a:t>
            </a:r>
          </a:p>
          <a:p>
            <a:pPr algn="l">
              <a:lnSpc>
                <a:spcPts val="3648"/>
              </a:lnSpc>
            </a:pPr>
            <a:r>
              <a:rPr lang="en-US" sz="2605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temp = head</a:t>
            </a:r>
          </a:p>
          <a:p>
            <a:pPr algn="l">
              <a:lnSpc>
                <a:spcPts val="3648"/>
              </a:lnSpc>
            </a:pPr>
            <a:r>
              <a:rPr lang="en-US" sz="2605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head = </a:t>
            </a:r>
            <a:r>
              <a:rPr lang="en-US" sz="2605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head.next</a:t>
            </a:r>
            <a:endParaRPr lang="en-US" sz="2605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3648"/>
              </a:lnSpc>
            </a:pPr>
            <a:r>
              <a:rPr lang="en-US" sz="2605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free(temp)</a:t>
            </a:r>
          </a:p>
          <a:p>
            <a:pPr algn="l">
              <a:lnSpc>
                <a:spcPts val="3648"/>
              </a:lnSpc>
            </a:pPr>
            <a:r>
              <a:rPr lang="en-US" sz="2605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return head</a:t>
            </a:r>
          </a:p>
          <a:p>
            <a:pPr algn="l">
              <a:lnSpc>
                <a:spcPts val="3648"/>
              </a:lnSpc>
            </a:pPr>
            <a:r>
              <a:rPr lang="en-US" sz="2605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current = head</a:t>
            </a:r>
          </a:p>
          <a:p>
            <a:pPr algn="l">
              <a:lnSpc>
                <a:spcPts val="3648"/>
              </a:lnSpc>
            </a:pPr>
            <a:r>
              <a:rPr lang="en-US" sz="2605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while </a:t>
            </a:r>
            <a:r>
              <a:rPr lang="en-US" sz="2605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current.next</a:t>
            </a:r>
            <a:r>
              <a:rPr lang="en-US" sz="2605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is not NULL:</a:t>
            </a:r>
          </a:p>
          <a:p>
            <a:pPr algn="l">
              <a:lnSpc>
                <a:spcPts val="3648"/>
              </a:lnSpc>
            </a:pPr>
            <a:r>
              <a:rPr lang="en-US" sz="2605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if </a:t>
            </a:r>
            <a:r>
              <a:rPr lang="en-US" sz="2605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current.next.data</a:t>
            </a:r>
            <a:r>
              <a:rPr lang="en-US" sz="2605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== value:</a:t>
            </a:r>
          </a:p>
          <a:p>
            <a:pPr algn="l">
              <a:lnSpc>
                <a:spcPts val="3648"/>
              </a:lnSpc>
            </a:pPr>
            <a:r>
              <a:rPr lang="en-US" sz="2605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    temp = </a:t>
            </a:r>
            <a:r>
              <a:rPr lang="en-US" sz="2605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current.next</a:t>
            </a:r>
            <a:endParaRPr lang="en-US" sz="2605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3648"/>
              </a:lnSpc>
            </a:pPr>
            <a:r>
              <a:rPr lang="en-US" sz="2605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    </a:t>
            </a:r>
            <a:r>
              <a:rPr lang="en-US" sz="2605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current.next</a:t>
            </a:r>
            <a:r>
              <a:rPr lang="en-US" sz="2605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= </a:t>
            </a:r>
            <a:r>
              <a:rPr lang="en-US" sz="2605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current.next.next</a:t>
            </a:r>
            <a:endParaRPr lang="en-US" sz="2605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3648"/>
              </a:lnSpc>
            </a:pPr>
            <a:r>
              <a:rPr lang="en-US" sz="2605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    free(temp)</a:t>
            </a:r>
          </a:p>
          <a:p>
            <a:pPr algn="l">
              <a:lnSpc>
                <a:spcPts val="3648"/>
              </a:lnSpc>
            </a:pPr>
            <a:r>
              <a:rPr lang="en-US" sz="2605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    return head</a:t>
            </a:r>
          </a:p>
          <a:p>
            <a:pPr algn="l">
              <a:lnSpc>
                <a:spcPts val="3648"/>
              </a:lnSpc>
            </a:pPr>
            <a:r>
              <a:rPr lang="en-US" sz="2605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current = </a:t>
            </a:r>
            <a:r>
              <a:rPr lang="en-US" sz="2605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current.next</a:t>
            </a:r>
            <a:endParaRPr lang="en-US" sz="2605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3648"/>
              </a:lnSpc>
            </a:pPr>
            <a:r>
              <a:rPr lang="en-US" sz="2605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return head</a:t>
            </a:r>
          </a:p>
          <a:p>
            <a:pPr algn="l">
              <a:lnSpc>
                <a:spcPts val="3648"/>
              </a:lnSpc>
              <a:spcBef>
                <a:spcPct val="0"/>
              </a:spcBef>
            </a:pPr>
            <a:endParaRPr lang="en-US" sz="2605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355401" y="869517"/>
            <a:ext cx="6774978" cy="928103"/>
            <a:chOff x="0" y="0"/>
            <a:chExt cx="1215958" cy="1665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15958" cy="166574"/>
            </a:xfrm>
            <a:custGeom>
              <a:avLst/>
              <a:gdLst/>
              <a:ahLst/>
              <a:cxnLst/>
              <a:rect l="l" t="t" r="r" b="b"/>
              <a:pathLst>
                <a:path w="1215958" h="166574">
                  <a:moveTo>
                    <a:pt x="58279" y="0"/>
                  </a:moveTo>
                  <a:lnTo>
                    <a:pt x="1157680" y="0"/>
                  </a:lnTo>
                  <a:cubicBezTo>
                    <a:pt x="1173136" y="0"/>
                    <a:pt x="1187959" y="6140"/>
                    <a:pt x="1198889" y="17069"/>
                  </a:cubicBezTo>
                  <a:cubicBezTo>
                    <a:pt x="1209818" y="27999"/>
                    <a:pt x="1215958" y="42822"/>
                    <a:pt x="1215958" y="58279"/>
                  </a:cubicBezTo>
                  <a:lnTo>
                    <a:pt x="1215958" y="108295"/>
                  </a:lnTo>
                  <a:cubicBezTo>
                    <a:pt x="1215958" y="123752"/>
                    <a:pt x="1209818" y="138575"/>
                    <a:pt x="1198889" y="149505"/>
                  </a:cubicBezTo>
                  <a:cubicBezTo>
                    <a:pt x="1187959" y="160434"/>
                    <a:pt x="1173136" y="166574"/>
                    <a:pt x="1157680" y="166574"/>
                  </a:cubicBezTo>
                  <a:lnTo>
                    <a:pt x="58279" y="166574"/>
                  </a:lnTo>
                  <a:cubicBezTo>
                    <a:pt x="42822" y="166574"/>
                    <a:pt x="27999" y="160434"/>
                    <a:pt x="17069" y="149505"/>
                  </a:cubicBezTo>
                  <a:cubicBezTo>
                    <a:pt x="6140" y="138575"/>
                    <a:pt x="0" y="123752"/>
                    <a:pt x="0" y="108295"/>
                  </a:cubicBezTo>
                  <a:lnTo>
                    <a:pt x="0" y="58279"/>
                  </a:lnTo>
                  <a:cubicBezTo>
                    <a:pt x="0" y="42822"/>
                    <a:pt x="6140" y="27999"/>
                    <a:pt x="17069" y="17069"/>
                  </a:cubicBezTo>
                  <a:cubicBezTo>
                    <a:pt x="27999" y="6140"/>
                    <a:pt x="42822" y="0"/>
                    <a:pt x="58279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215958" cy="223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spc="-32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ALGORITHM remove(head, value)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45941" y="867218"/>
            <a:ext cx="8104553" cy="898910"/>
            <a:chOff x="0" y="0"/>
            <a:chExt cx="1501828" cy="1665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01828" cy="166574"/>
            </a:xfrm>
            <a:custGeom>
              <a:avLst/>
              <a:gdLst/>
              <a:ahLst/>
              <a:cxnLst/>
              <a:rect l="l" t="t" r="r" b="b"/>
              <a:pathLst>
                <a:path w="1501828" h="166574">
                  <a:moveTo>
                    <a:pt x="48718" y="0"/>
                  </a:moveTo>
                  <a:lnTo>
                    <a:pt x="1453110" y="0"/>
                  </a:lnTo>
                  <a:cubicBezTo>
                    <a:pt x="1466031" y="0"/>
                    <a:pt x="1478423" y="5133"/>
                    <a:pt x="1487559" y="14269"/>
                  </a:cubicBezTo>
                  <a:cubicBezTo>
                    <a:pt x="1496695" y="23406"/>
                    <a:pt x="1501828" y="35797"/>
                    <a:pt x="1501828" y="48718"/>
                  </a:cubicBezTo>
                  <a:lnTo>
                    <a:pt x="1501828" y="117856"/>
                  </a:lnTo>
                  <a:cubicBezTo>
                    <a:pt x="1501828" y="144762"/>
                    <a:pt x="1480016" y="166574"/>
                    <a:pt x="1453110" y="166574"/>
                  </a:cubicBezTo>
                  <a:lnTo>
                    <a:pt x="48718" y="166574"/>
                  </a:lnTo>
                  <a:cubicBezTo>
                    <a:pt x="21812" y="166574"/>
                    <a:pt x="0" y="144762"/>
                    <a:pt x="0" y="117856"/>
                  </a:cubicBezTo>
                  <a:lnTo>
                    <a:pt x="0" y="48718"/>
                  </a:lnTo>
                  <a:cubicBezTo>
                    <a:pt x="0" y="21812"/>
                    <a:pt x="21812" y="0"/>
                    <a:pt x="48718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501828" cy="223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spc="-32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ALGORITHM insert(head, position, value)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2829453" y="-7528229"/>
            <a:ext cx="7353994" cy="754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6"/>
              </a:lnSpc>
            </a:pPr>
            <a:r>
              <a:rPr lang="en-US" sz="38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 sort(head):</a:t>
            </a:r>
          </a:p>
          <a:p>
            <a:pPr algn="l">
              <a:lnSpc>
                <a:spcPts val="5406"/>
              </a:lnSpc>
            </a:pPr>
            <a:r>
              <a:rPr lang="en-US" sz="38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sorted_list = NULL</a:t>
            </a:r>
          </a:p>
          <a:p>
            <a:pPr algn="l">
              <a:lnSpc>
                <a:spcPts val="5406"/>
              </a:lnSpc>
            </a:pPr>
            <a:r>
              <a:rPr lang="en-US" sz="38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current = head</a:t>
            </a:r>
          </a:p>
          <a:p>
            <a:pPr algn="l">
              <a:lnSpc>
                <a:spcPts val="5406"/>
              </a:lnSpc>
            </a:pPr>
            <a:r>
              <a:rPr lang="en-US" sz="38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while current is not NULL:</a:t>
            </a:r>
          </a:p>
          <a:p>
            <a:pPr algn="l">
              <a:lnSpc>
                <a:spcPts val="5406"/>
              </a:lnSpc>
            </a:pPr>
            <a:r>
              <a:rPr lang="en-US" sz="38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next_node = current.next</a:t>
            </a:r>
          </a:p>
          <a:p>
            <a:pPr algn="l">
              <a:lnSpc>
                <a:spcPts val="5406"/>
              </a:lnSpc>
            </a:pPr>
            <a:r>
              <a:rPr lang="en-US" sz="38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sorted_list = sorted_insert(sorted_list, current)</a:t>
            </a:r>
          </a:p>
          <a:p>
            <a:pPr algn="l">
              <a:lnSpc>
                <a:spcPts val="5406"/>
              </a:lnSpc>
            </a:pPr>
            <a:r>
              <a:rPr lang="en-US" sz="38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current = next_node</a:t>
            </a:r>
          </a:p>
          <a:p>
            <a:pPr algn="l">
              <a:lnSpc>
                <a:spcPts val="5406"/>
              </a:lnSpc>
            </a:pPr>
            <a:r>
              <a:rPr lang="en-US" sz="38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return sorted_list</a:t>
            </a:r>
          </a:p>
          <a:p>
            <a:pPr algn="l">
              <a:lnSpc>
                <a:spcPts val="5406"/>
              </a:lnSpc>
            </a:pPr>
            <a:endParaRPr lang="en-US" sz="386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5406"/>
              </a:lnSpc>
              <a:spcBef>
                <a:spcPct val="0"/>
              </a:spcBef>
            </a:pPr>
            <a:endParaRPr lang="en-US" sz="386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0535662" y="2008122"/>
            <a:ext cx="6909219" cy="7833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55"/>
              </a:lnSpc>
            </a:pPr>
            <a:r>
              <a:rPr lang="en-US" sz="261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function insert(head, position, value):</a:t>
            </a:r>
          </a:p>
          <a:p>
            <a:pPr algn="l">
              <a:lnSpc>
                <a:spcPts val="3655"/>
              </a:lnSpc>
            </a:pPr>
            <a:r>
              <a:rPr lang="en-US" sz="261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</a:t>
            </a:r>
            <a:r>
              <a:rPr lang="en-US" sz="2611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new_node</a:t>
            </a:r>
            <a:r>
              <a:rPr lang="en-US" sz="261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= allocate new node</a:t>
            </a:r>
          </a:p>
          <a:p>
            <a:pPr algn="l">
              <a:lnSpc>
                <a:spcPts val="3655"/>
              </a:lnSpc>
            </a:pPr>
            <a:r>
              <a:rPr lang="en-US" sz="261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</a:t>
            </a:r>
            <a:r>
              <a:rPr lang="en-US" sz="2611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new_node.data</a:t>
            </a:r>
            <a:r>
              <a:rPr lang="en-US" sz="261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= value</a:t>
            </a:r>
          </a:p>
          <a:p>
            <a:pPr algn="l">
              <a:lnSpc>
                <a:spcPts val="3655"/>
              </a:lnSpc>
            </a:pPr>
            <a:r>
              <a:rPr lang="en-US" sz="261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if position == 0:</a:t>
            </a:r>
          </a:p>
          <a:p>
            <a:pPr algn="l">
              <a:lnSpc>
                <a:spcPts val="3655"/>
              </a:lnSpc>
            </a:pPr>
            <a:r>
              <a:rPr lang="en-US" sz="261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</a:t>
            </a:r>
            <a:r>
              <a:rPr lang="en-US" sz="2611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new_node.next</a:t>
            </a:r>
            <a:r>
              <a:rPr lang="en-US" sz="261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= head</a:t>
            </a:r>
          </a:p>
          <a:p>
            <a:pPr algn="l">
              <a:lnSpc>
                <a:spcPts val="3655"/>
              </a:lnSpc>
            </a:pPr>
            <a:r>
              <a:rPr lang="en-US" sz="261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return </a:t>
            </a:r>
            <a:r>
              <a:rPr lang="en-US" sz="2611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new_node</a:t>
            </a:r>
            <a:endParaRPr lang="en-US" sz="2611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3655"/>
              </a:lnSpc>
            </a:pPr>
            <a:r>
              <a:rPr lang="en-US" sz="261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current = head</a:t>
            </a:r>
          </a:p>
          <a:p>
            <a:pPr algn="l">
              <a:lnSpc>
                <a:spcPts val="3655"/>
              </a:lnSpc>
            </a:pPr>
            <a:r>
              <a:rPr lang="en-US" sz="261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for </a:t>
            </a:r>
            <a:r>
              <a:rPr lang="en-US" sz="2611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i</a:t>
            </a:r>
            <a:r>
              <a:rPr lang="en-US" sz="261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from 0 to position - 1:</a:t>
            </a:r>
          </a:p>
          <a:p>
            <a:pPr algn="l">
              <a:lnSpc>
                <a:spcPts val="3655"/>
              </a:lnSpc>
            </a:pPr>
            <a:r>
              <a:rPr lang="en-US" sz="261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if current is NULL:</a:t>
            </a:r>
          </a:p>
          <a:p>
            <a:pPr algn="l">
              <a:lnSpc>
                <a:spcPts val="3655"/>
              </a:lnSpc>
            </a:pPr>
            <a:r>
              <a:rPr lang="en-US" sz="261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    // Position is out of bounds</a:t>
            </a:r>
          </a:p>
          <a:p>
            <a:pPr algn="l">
              <a:lnSpc>
                <a:spcPts val="3655"/>
              </a:lnSpc>
            </a:pPr>
            <a:r>
              <a:rPr lang="en-US" sz="261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    free(</a:t>
            </a:r>
            <a:r>
              <a:rPr lang="en-US" sz="2611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new_node</a:t>
            </a:r>
            <a:r>
              <a:rPr lang="en-US" sz="261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)</a:t>
            </a:r>
          </a:p>
          <a:p>
            <a:pPr algn="l">
              <a:lnSpc>
                <a:spcPts val="3655"/>
              </a:lnSpc>
            </a:pPr>
            <a:r>
              <a:rPr lang="en-US" sz="261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    return head</a:t>
            </a:r>
          </a:p>
          <a:p>
            <a:pPr algn="l">
              <a:lnSpc>
                <a:spcPts val="3655"/>
              </a:lnSpc>
            </a:pPr>
            <a:r>
              <a:rPr lang="en-US" sz="261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current = </a:t>
            </a:r>
            <a:r>
              <a:rPr lang="en-US" sz="2611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current.next</a:t>
            </a:r>
            <a:endParaRPr lang="en-US" sz="2611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3655"/>
              </a:lnSpc>
            </a:pPr>
            <a:r>
              <a:rPr lang="en-US" sz="261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</a:t>
            </a:r>
            <a:r>
              <a:rPr lang="en-US" sz="2611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new_node.next</a:t>
            </a:r>
            <a:r>
              <a:rPr lang="en-US" sz="261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= </a:t>
            </a:r>
            <a:r>
              <a:rPr lang="en-US" sz="2611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current.next</a:t>
            </a:r>
            <a:endParaRPr lang="en-US" sz="2611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3655"/>
              </a:lnSpc>
            </a:pPr>
            <a:r>
              <a:rPr lang="en-US" sz="261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</a:t>
            </a:r>
            <a:r>
              <a:rPr lang="en-US" sz="2611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current.next</a:t>
            </a:r>
            <a:r>
              <a:rPr lang="en-US" sz="261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= </a:t>
            </a:r>
            <a:r>
              <a:rPr lang="en-US" sz="2611" dirty="0" err="1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new_node</a:t>
            </a:r>
            <a:endParaRPr lang="en-US" sz="2611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3655"/>
              </a:lnSpc>
            </a:pPr>
            <a:r>
              <a:rPr lang="en-US" sz="2611" dirty="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return head</a:t>
            </a:r>
          </a:p>
          <a:p>
            <a:pPr algn="l">
              <a:lnSpc>
                <a:spcPts val="3655"/>
              </a:lnSpc>
              <a:spcBef>
                <a:spcPct val="0"/>
              </a:spcBef>
            </a:pPr>
            <a:endParaRPr lang="en-US" sz="2611" dirty="0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930780" y="-9869742"/>
            <a:ext cx="9613325" cy="11186414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3854"/>
              <a:ext cx="698500" cy="805092"/>
            </a:xfrm>
            <a:custGeom>
              <a:avLst/>
              <a:gdLst/>
              <a:ahLst/>
              <a:cxnLst/>
              <a:rect l="l" t="t" r="r" b="b"/>
              <a:pathLst>
                <a:path w="698500" h="805092">
                  <a:moveTo>
                    <a:pt x="366598" y="6239"/>
                  </a:moveTo>
                  <a:lnTo>
                    <a:pt x="681152" y="189253"/>
                  </a:lnTo>
                  <a:cubicBezTo>
                    <a:pt x="691893" y="195502"/>
                    <a:pt x="698500" y="206990"/>
                    <a:pt x="698500" y="219416"/>
                  </a:cubicBezTo>
                  <a:lnTo>
                    <a:pt x="698500" y="585676"/>
                  </a:lnTo>
                  <a:cubicBezTo>
                    <a:pt x="698500" y="598102"/>
                    <a:pt x="691893" y="609590"/>
                    <a:pt x="681152" y="615839"/>
                  </a:cubicBezTo>
                  <a:lnTo>
                    <a:pt x="366598" y="798853"/>
                  </a:lnTo>
                  <a:cubicBezTo>
                    <a:pt x="355874" y="805092"/>
                    <a:pt x="342626" y="805092"/>
                    <a:pt x="331902" y="798853"/>
                  </a:cubicBezTo>
                  <a:lnTo>
                    <a:pt x="17348" y="615839"/>
                  </a:lnTo>
                  <a:cubicBezTo>
                    <a:pt x="6607" y="609590"/>
                    <a:pt x="0" y="598102"/>
                    <a:pt x="0" y="585676"/>
                  </a:cubicBezTo>
                  <a:lnTo>
                    <a:pt x="0" y="219416"/>
                  </a:lnTo>
                  <a:cubicBezTo>
                    <a:pt x="0" y="206990"/>
                    <a:pt x="6607" y="195502"/>
                    <a:pt x="17348" y="189253"/>
                  </a:cubicBezTo>
                  <a:lnTo>
                    <a:pt x="331902" y="6239"/>
                  </a:lnTo>
                  <a:cubicBezTo>
                    <a:pt x="342626" y="0"/>
                    <a:pt x="355874" y="0"/>
                    <a:pt x="366598" y="623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355401" y="869517"/>
            <a:ext cx="6774978" cy="928103"/>
            <a:chOff x="0" y="0"/>
            <a:chExt cx="1215958" cy="16657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15958" cy="166574"/>
            </a:xfrm>
            <a:custGeom>
              <a:avLst/>
              <a:gdLst/>
              <a:ahLst/>
              <a:cxnLst/>
              <a:rect l="l" t="t" r="r" b="b"/>
              <a:pathLst>
                <a:path w="1215958" h="166574">
                  <a:moveTo>
                    <a:pt x="58279" y="0"/>
                  </a:moveTo>
                  <a:lnTo>
                    <a:pt x="1157680" y="0"/>
                  </a:lnTo>
                  <a:cubicBezTo>
                    <a:pt x="1173136" y="0"/>
                    <a:pt x="1187959" y="6140"/>
                    <a:pt x="1198889" y="17069"/>
                  </a:cubicBezTo>
                  <a:cubicBezTo>
                    <a:pt x="1209818" y="27999"/>
                    <a:pt x="1215958" y="42822"/>
                    <a:pt x="1215958" y="58279"/>
                  </a:cubicBezTo>
                  <a:lnTo>
                    <a:pt x="1215958" y="108295"/>
                  </a:lnTo>
                  <a:cubicBezTo>
                    <a:pt x="1215958" y="123752"/>
                    <a:pt x="1209818" y="138575"/>
                    <a:pt x="1198889" y="149505"/>
                  </a:cubicBezTo>
                  <a:cubicBezTo>
                    <a:pt x="1187959" y="160434"/>
                    <a:pt x="1173136" y="166574"/>
                    <a:pt x="1157680" y="166574"/>
                  </a:cubicBezTo>
                  <a:lnTo>
                    <a:pt x="58279" y="166574"/>
                  </a:lnTo>
                  <a:cubicBezTo>
                    <a:pt x="42822" y="166574"/>
                    <a:pt x="27999" y="160434"/>
                    <a:pt x="17069" y="149505"/>
                  </a:cubicBezTo>
                  <a:cubicBezTo>
                    <a:pt x="6140" y="138575"/>
                    <a:pt x="0" y="123752"/>
                    <a:pt x="0" y="108295"/>
                  </a:cubicBezTo>
                  <a:lnTo>
                    <a:pt x="0" y="58279"/>
                  </a:lnTo>
                  <a:cubicBezTo>
                    <a:pt x="0" y="42822"/>
                    <a:pt x="6140" y="27999"/>
                    <a:pt x="17069" y="17069"/>
                  </a:cubicBezTo>
                  <a:cubicBezTo>
                    <a:pt x="27999" y="6140"/>
                    <a:pt x="42822" y="0"/>
                    <a:pt x="58279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215958" cy="223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spc="-32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ALGORITHM reverse(head)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554972" y="2008122"/>
            <a:ext cx="4696538" cy="5052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8"/>
              </a:lnSpc>
            </a:pPr>
            <a:r>
              <a:rPr lang="en-US" sz="260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function reverse(head):</a:t>
            </a:r>
          </a:p>
          <a:p>
            <a:pPr algn="l">
              <a:lnSpc>
                <a:spcPts val="3648"/>
              </a:lnSpc>
            </a:pPr>
            <a:r>
              <a:rPr lang="en-US" sz="260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previous = NULL</a:t>
            </a:r>
          </a:p>
          <a:p>
            <a:pPr algn="l">
              <a:lnSpc>
                <a:spcPts val="3648"/>
              </a:lnSpc>
            </a:pPr>
            <a:r>
              <a:rPr lang="en-US" sz="260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current = head</a:t>
            </a:r>
          </a:p>
          <a:p>
            <a:pPr algn="l">
              <a:lnSpc>
                <a:spcPts val="3648"/>
              </a:lnSpc>
            </a:pPr>
            <a:r>
              <a:rPr lang="en-US" sz="260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while current is not NULL:</a:t>
            </a:r>
          </a:p>
          <a:p>
            <a:pPr algn="l">
              <a:lnSpc>
                <a:spcPts val="3648"/>
              </a:lnSpc>
            </a:pPr>
            <a:r>
              <a:rPr lang="en-US" sz="260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next_node = current.next</a:t>
            </a:r>
          </a:p>
          <a:p>
            <a:pPr algn="l">
              <a:lnSpc>
                <a:spcPts val="3648"/>
              </a:lnSpc>
            </a:pPr>
            <a:r>
              <a:rPr lang="en-US" sz="260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current.next = previous</a:t>
            </a:r>
          </a:p>
          <a:p>
            <a:pPr algn="l">
              <a:lnSpc>
                <a:spcPts val="3648"/>
              </a:lnSpc>
            </a:pPr>
            <a:r>
              <a:rPr lang="en-US" sz="260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previous = current</a:t>
            </a:r>
          </a:p>
          <a:p>
            <a:pPr algn="l">
              <a:lnSpc>
                <a:spcPts val="3648"/>
              </a:lnSpc>
            </a:pPr>
            <a:r>
              <a:rPr lang="en-US" sz="260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current = next_node</a:t>
            </a:r>
          </a:p>
          <a:p>
            <a:pPr algn="l">
              <a:lnSpc>
                <a:spcPts val="3648"/>
              </a:lnSpc>
            </a:pPr>
            <a:r>
              <a:rPr lang="en-US" sz="260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head = previous</a:t>
            </a:r>
          </a:p>
          <a:p>
            <a:pPr algn="l">
              <a:lnSpc>
                <a:spcPts val="3648"/>
              </a:lnSpc>
            </a:pPr>
            <a:r>
              <a:rPr lang="en-US" sz="260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return head</a:t>
            </a:r>
          </a:p>
          <a:p>
            <a:pPr algn="l">
              <a:lnSpc>
                <a:spcPts val="3648"/>
              </a:lnSpc>
              <a:spcBef>
                <a:spcPct val="0"/>
              </a:spcBef>
            </a:pPr>
            <a:endParaRPr lang="en-US" sz="2605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829453" y="-7528229"/>
            <a:ext cx="7353994" cy="754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6"/>
              </a:lnSpc>
            </a:pPr>
            <a:r>
              <a:rPr lang="en-US" sz="38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 sort(head):</a:t>
            </a:r>
          </a:p>
          <a:p>
            <a:pPr algn="l">
              <a:lnSpc>
                <a:spcPts val="5406"/>
              </a:lnSpc>
            </a:pPr>
            <a:r>
              <a:rPr lang="en-US" sz="38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sorted_list = NULL</a:t>
            </a:r>
          </a:p>
          <a:p>
            <a:pPr algn="l">
              <a:lnSpc>
                <a:spcPts val="5406"/>
              </a:lnSpc>
            </a:pPr>
            <a:r>
              <a:rPr lang="en-US" sz="38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current = head</a:t>
            </a:r>
          </a:p>
          <a:p>
            <a:pPr algn="l">
              <a:lnSpc>
                <a:spcPts val="5406"/>
              </a:lnSpc>
            </a:pPr>
            <a:r>
              <a:rPr lang="en-US" sz="38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while current is not NULL:</a:t>
            </a:r>
          </a:p>
          <a:p>
            <a:pPr algn="l">
              <a:lnSpc>
                <a:spcPts val="5406"/>
              </a:lnSpc>
            </a:pPr>
            <a:r>
              <a:rPr lang="en-US" sz="38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next_node = current.next</a:t>
            </a:r>
          </a:p>
          <a:p>
            <a:pPr algn="l">
              <a:lnSpc>
                <a:spcPts val="5406"/>
              </a:lnSpc>
            </a:pPr>
            <a:r>
              <a:rPr lang="en-US" sz="38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sorted_list = sorted_insert(sorted_list, current)</a:t>
            </a:r>
          </a:p>
          <a:p>
            <a:pPr algn="l">
              <a:lnSpc>
                <a:spcPts val="5406"/>
              </a:lnSpc>
            </a:pPr>
            <a:r>
              <a:rPr lang="en-US" sz="38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current = next_node</a:t>
            </a:r>
          </a:p>
          <a:p>
            <a:pPr algn="l">
              <a:lnSpc>
                <a:spcPts val="5406"/>
              </a:lnSpc>
            </a:pPr>
            <a:r>
              <a:rPr lang="en-US" sz="386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return sorted_list</a:t>
            </a:r>
          </a:p>
          <a:p>
            <a:pPr algn="l">
              <a:lnSpc>
                <a:spcPts val="5406"/>
              </a:lnSpc>
            </a:pPr>
            <a:endParaRPr lang="en-US" sz="386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>
              <a:lnSpc>
                <a:spcPts val="5406"/>
              </a:lnSpc>
              <a:spcBef>
                <a:spcPct val="0"/>
              </a:spcBef>
            </a:pPr>
            <a:endParaRPr lang="en-US" sz="386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" name="Picture 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4618" b="7505"/>
          <a:stretch>
            <a:fillRect/>
          </a:stretch>
        </p:blipFill>
        <p:spPr>
          <a:xfrm>
            <a:off x="6926029" y="2055747"/>
            <a:ext cx="10972800" cy="7231897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-8584625" y="-5783177"/>
            <a:ext cx="9613325" cy="11186414"/>
            <a:chOff x="0" y="0"/>
            <a:chExt cx="6985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3854"/>
              <a:ext cx="698500" cy="805092"/>
            </a:xfrm>
            <a:custGeom>
              <a:avLst/>
              <a:gdLst/>
              <a:ahLst/>
              <a:cxnLst/>
              <a:rect l="l" t="t" r="r" b="b"/>
              <a:pathLst>
                <a:path w="698500" h="805092">
                  <a:moveTo>
                    <a:pt x="366598" y="6239"/>
                  </a:moveTo>
                  <a:lnTo>
                    <a:pt x="681152" y="189253"/>
                  </a:lnTo>
                  <a:cubicBezTo>
                    <a:pt x="691893" y="195502"/>
                    <a:pt x="698500" y="206990"/>
                    <a:pt x="698500" y="219416"/>
                  </a:cubicBezTo>
                  <a:lnTo>
                    <a:pt x="698500" y="585676"/>
                  </a:lnTo>
                  <a:cubicBezTo>
                    <a:pt x="698500" y="598102"/>
                    <a:pt x="691893" y="609590"/>
                    <a:pt x="681152" y="615839"/>
                  </a:cubicBezTo>
                  <a:lnTo>
                    <a:pt x="366598" y="798853"/>
                  </a:lnTo>
                  <a:cubicBezTo>
                    <a:pt x="355874" y="805092"/>
                    <a:pt x="342626" y="805092"/>
                    <a:pt x="331902" y="798853"/>
                  </a:cubicBezTo>
                  <a:lnTo>
                    <a:pt x="17348" y="615839"/>
                  </a:lnTo>
                  <a:cubicBezTo>
                    <a:pt x="6607" y="609590"/>
                    <a:pt x="0" y="598102"/>
                    <a:pt x="0" y="585676"/>
                  </a:cubicBezTo>
                  <a:lnTo>
                    <a:pt x="0" y="219416"/>
                  </a:lnTo>
                  <a:cubicBezTo>
                    <a:pt x="0" y="206990"/>
                    <a:pt x="6607" y="195502"/>
                    <a:pt x="17348" y="189253"/>
                  </a:cubicBezTo>
                  <a:lnTo>
                    <a:pt x="331902" y="6239"/>
                  </a:lnTo>
                  <a:cubicBezTo>
                    <a:pt x="342626" y="0"/>
                    <a:pt x="355874" y="0"/>
                    <a:pt x="366598" y="623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3777962" y="7060217"/>
            <a:ext cx="8044981" cy="9361432"/>
            <a:chOff x="0" y="0"/>
            <a:chExt cx="6985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4605"/>
              <a:ext cx="698500" cy="803589"/>
            </a:xfrm>
            <a:custGeom>
              <a:avLst/>
              <a:gdLst/>
              <a:ahLst/>
              <a:cxnLst/>
              <a:rect l="l" t="t" r="r" b="b"/>
              <a:pathLst>
                <a:path w="698500" h="803589">
                  <a:moveTo>
                    <a:pt x="369980" y="7456"/>
                  </a:moveTo>
                  <a:lnTo>
                    <a:pt x="677770" y="186534"/>
                  </a:lnTo>
                  <a:cubicBezTo>
                    <a:pt x="690605" y="194001"/>
                    <a:pt x="698500" y="207730"/>
                    <a:pt x="698500" y="222578"/>
                  </a:cubicBezTo>
                  <a:lnTo>
                    <a:pt x="698500" y="581012"/>
                  </a:lnTo>
                  <a:cubicBezTo>
                    <a:pt x="698500" y="595860"/>
                    <a:pt x="690605" y="609589"/>
                    <a:pt x="677770" y="617056"/>
                  </a:cubicBezTo>
                  <a:lnTo>
                    <a:pt x="369980" y="796134"/>
                  </a:lnTo>
                  <a:cubicBezTo>
                    <a:pt x="357165" y="803590"/>
                    <a:pt x="341335" y="803590"/>
                    <a:pt x="328520" y="796134"/>
                  </a:cubicBezTo>
                  <a:lnTo>
                    <a:pt x="20730" y="617056"/>
                  </a:lnTo>
                  <a:cubicBezTo>
                    <a:pt x="7895" y="609589"/>
                    <a:pt x="0" y="595860"/>
                    <a:pt x="0" y="581012"/>
                  </a:cubicBezTo>
                  <a:lnTo>
                    <a:pt x="0" y="222578"/>
                  </a:lnTo>
                  <a:cubicBezTo>
                    <a:pt x="0" y="207730"/>
                    <a:pt x="7895" y="194001"/>
                    <a:pt x="20730" y="186534"/>
                  </a:cubicBezTo>
                  <a:lnTo>
                    <a:pt x="328520" y="7456"/>
                  </a:lnTo>
                  <a:cubicBezTo>
                    <a:pt x="341335" y="0"/>
                    <a:pt x="357165" y="0"/>
                    <a:pt x="369980" y="7456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94712" y="-4981818"/>
            <a:ext cx="9613325" cy="11186414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3854"/>
              <a:ext cx="698500" cy="805092"/>
            </a:xfrm>
            <a:custGeom>
              <a:avLst/>
              <a:gdLst/>
              <a:ahLst/>
              <a:cxnLst/>
              <a:rect l="l" t="t" r="r" b="b"/>
              <a:pathLst>
                <a:path w="698500" h="805092">
                  <a:moveTo>
                    <a:pt x="366598" y="6239"/>
                  </a:moveTo>
                  <a:lnTo>
                    <a:pt x="681152" y="189253"/>
                  </a:lnTo>
                  <a:cubicBezTo>
                    <a:pt x="691893" y="195502"/>
                    <a:pt x="698500" y="206990"/>
                    <a:pt x="698500" y="219416"/>
                  </a:cubicBezTo>
                  <a:lnTo>
                    <a:pt x="698500" y="585676"/>
                  </a:lnTo>
                  <a:cubicBezTo>
                    <a:pt x="698500" y="598102"/>
                    <a:pt x="691893" y="609590"/>
                    <a:pt x="681152" y="615839"/>
                  </a:cubicBezTo>
                  <a:lnTo>
                    <a:pt x="366598" y="798853"/>
                  </a:lnTo>
                  <a:cubicBezTo>
                    <a:pt x="355874" y="805092"/>
                    <a:pt x="342626" y="805092"/>
                    <a:pt x="331902" y="798853"/>
                  </a:cubicBezTo>
                  <a:lnTo>
                    <a:pt x="17348" y="615839"/>
                  </a:lnTo>
                  <a:cubicBezTo>
                    <a:pt x="6607" y="609590"/>
                    <a:pt x="0" y="598102"/>
                    <a:pt x="0" y="585676"/>
                  </a:cubicBezTo>
                  <a:lnTo>
                    <a:pt x="0" y="219416"/>
                  </a:lnTo>
                  <a:cubicBezTo>
                    <a:pt x="0" y="206990"/>
                    <a:pt x="6607" y="195502"/>
                    <a:pt x="17348" y="189253"/>
                  </a:cubicBezTo>
                  <a:lnTo>
                    <a:pt x="331902" y="6239"/>
                  </a:lnTo>
                  <a:cubicBezTo>
                    <a:pt x="342626" y="0"/>
                    <a:pt x="355874" y="0"/>
                    <a:pt x="366598" y="623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437616" y="6804832"/>
            <a:ext cx="8044981" cy="9361432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4605"/>
              <a:ext cx="698500" cy="803589"/>
            </a:xfrm>
            <a:custGeom>
              <a:avLst/>
              <a:gdLst/>
              <a:ahLst/>
              <a:cxnLst/>
              <a:rect l="l" t="t" r="r" b="b"/>
              <a:pathLst>
                <a:path w="698500" h="803589">
                  <a:moveTo>
                    <a:pt x="369980" y="7456"/>
                  </a:moveTo>
                  <a:lnTo>
                    <a:pt x="677770" y="186534"/>
                  </a:lnTo>
                  <a:cubicBezTo>
                    <a:pt x="690605" y="194001"/>
                    <a:pt x="698500" y="207730"/>
                    <a:pt x="698500" y="222578"/>
                  </a:cubicBezTo>
                  <a:lnTo>
                    <a:pt x="698500" y="581012"/>
                  </a:lnTo>
                  <a:cubicBezTo>
                    <a:pt x="698500" y="595860"/>
                    <a:pt x="690605" y="609589"/>
                    <a:pt x="677770" y="617056"/>
                  </a:cubicBezTo>
                  <a:lnTo>
                    <a:pt x="369980" y="796134"/>
                  </a:lnTo>
                  <a:cubicBezTo>
                    <a:pt x="357165" y="803590"/>
                    <a:pt x="341335" y="803590"/>
                    <a:pt x="328520" y="796134"/>
                  </a:cubicBezTo>
                  <a:lnTo>
                    <a:pt x="20730" y="617056"/>
                  </a:lnTo>
                  <a:cubicBezTo>
                    <a:pt x="7895" y="609589"/>
                    <a:pt x="0" y="595860"/>
                    <a:pt x="0" y="581012"/>
                  </a:cubicBezTo>
                  <a:lnTo>
                    <a:pt x="0" y="222578"/>
                  </a:lnTo>
                  <a:cubicBezTo>
                    <a:pt x="0" y="207730"/>
                    <a:pt x="7895" y="194001"/>
                    <a:pt x="20730" y="186534"/>
                  </a:cubicBezTo>
                  <a:lnTo>
                    <a:pt x="328520" y="7456"/>
                  </a:lnTo>
                  <a:cubicBezTo>
                    <a:pt x="341335" y="0"/>
                    <a:pt x="357165" y="0"/>
                    <a:pt x="369980" y="7456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143716" y="3110163"/>
            <a:ext cx="4628098" cy="4114800"/>
          </a:xfrm>
          <a:custGeom>
            <a:avLst/>
            <a:gdLst/>
            <a:ahLst/>
            <a:cxnLst/>
            <a:rect l="l" t="t" r="r" b="b"/>
            <a:pathLst>
              <a:path w="4628098" h="4114800">
                <a:moveTo>
                  <a:pt x="0" y="0"/>
                </a:moveTo>
                <a:lnTo>
                  <a:pt x="4628098" y="0"/>
                </a:lnTo>
                <a:lnTo>
                  <a:pt x="46280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55401" y="-85725"/>
            <a:ext cx="13755820" cy="1588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39"/>
              </a:lnSpc>
            </a:pPr>
            <a:endParaRPr/>
          </a:p>
          <a:p>
            <a:pPr algn="l">
              <a:lnSpc>
                <a:spcPts val="6439"/>
              </a:lnSpc>
              <a:spcBef>
                <a:spcPct val="0"/>
              </a:spcBef>
            </a:pPr>
            <a:r>
              <a:rPr lang="en-US" sz="4599" b="1" spc="-45">
                <a:solidFill>
                  <a:srgbClr val="101AAF"/>
                </a:solidFill>
                <a:latin typeface="Lora Bold"/>
                <a:ea typeface="Lora Bold"/>
                <a:cs typeface="Lora Bold"/>
                <a:sym typeface="Lora Bold"/>
              </a:rPr>
              <a:t>Implementing  Queues with a Singly Linked list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5401" y="1863985"/>
            <a:ext cx="5292640" cy="1918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27"/>
              </a:lnSpc>
              <a:spcBef>
                <a:spcPct val="0"/>
              </a:spcBef>
            </a:pPr>
            <a:r>
              <a:rPr lang="en-US" sz="2733" b="1" spc="-27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TYPE Node:</a:t>
            </a:r>
          </a:p>
          <a:p>
            <a:pPr algn="l">
              <a:lnSpc>
                <a:spcPts val="3827"/>
              </a:lnSpc>
              <a:spcBef>
                <a:spcPct val="0"/>
              </a:spcBef>
            </a:pPr>
            <a:r>
              <a:rPr lang="en-US" sz="2733" b="1" spc="-27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    DATA</a:t>
            </a:r>
          </a:p>
          <a:p>
            <a:pPr algn="l">
              <a:lnSpc>
                <a:spcPts val="3827"/>
              </a:lnSpc>
              <a:spcBef>
                <a:spcPct val="0"/>
              </a:spcBef>
            </a:pPr>
            <a:r>
              <a:rPr lang="en-US" sz="2733" b="1" spc="-27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    x : element</a:t>
            </a:r>
          </a:p>
          <a:p>
            <a:pPr algn="l">
              <a:lnSpc>
                <a:spcPts val="3827"/>
              </a:lnSpc>
              <a:spcBef>
                <a:spcPct val="0"/>
              </a:spcBef>
            </a:pPr>
            <a:r>
              <a:rPr lang="en-US" sz="2733" b="1" spc="-27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    next : pointer to the next node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55401" y="4281932"/>
            <a:ext cx="5929355" cy="5301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18"/>
              </a:lnSpc>
              <a:spcBef>
                <a:spcPct val="0"/>
              </a:spcBef>
            </a:pPr>
            <a:r>
              <a:rPr lang="en-US" sz="2513" b="1" spc="-25" dirty="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TYPE Queue:</a:t>
            </a:r>
          </a:p>
          <a:p>
            <a:pPr algn="l">
              <a:lnSpc>
                <a:spcPts val="3518"/>
              </a:lnSpc>
              <a:spcBef>
                <a:spcPct val="0"/>
              </a:spcBef>
            </a:pPr>
            <a:r>
              <a:rPr lang="en-US" sz="2513" b="1" spc="-25" dirty="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    DATA</a:t>
            </a:r>
          </a:p>
          <a:p>
            <a:pPr algn="l">
              <a:lnSpc>
                <a:spcPts val="3518"/>
              </a:lnSpc>
              <a:spcBef>
                <a:spcPct val="0"/>
              </a:spcBef>
            </a:pPr>
            <a:r>
              <a:rPr lang="en-US" sz="2513" b="1" spc="-25" dirty="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    head : Node (pointer to the first node)</a:t>
            </a:r>
          </a:p>
          <a:p>
            <a:pPr algn="l">
              <a:lnSpc>
                <a:spcPts val="3518"/>
              </a:lnSpc>
              <a:spcBef>
                <a:spcPct val="0"/>
              </a:spcBef>
            </a:pPr>
            <a:r>
              <a:rPr lang="en-US" sz="2513" b="1" spc="-25" dirty="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    tail : Node (pointer to the last node)</a:t>
            </a:r>
          </a:p>
          <a:p>
            <a:pPr algn="l">
              <a:lnSpc>
                <a:spcPts val="3518"/>
              </a:lnSpc>
              <a:spcBef>
                <a:spcPct val="0"/>
              </a:spcBef>
            </a:pPr>
            <a:r>
              <a:rPr lang="en-US" sz="2513" b="1" spc="-25" dirty="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    size : integer</a:t>
            </a:r>
          </a:p>
          <a:p>
            <a:pPr algn="l">
              <a:lnSpc>
                <a:spcPts val="3518"/>
              </a:lnSpc>
              <a:spcBef>
                <a:spcPct val="0"/>
              </a:spcBef>
            </a:pPr>
            <a:endParaRPr lang="en-US" sz="2513" b="1" spc="-25" dirty="0">
              <a:solidFill>
                <a:srgbClr val="000000"/>
              </a:solidFill>
              <a:latin typeface="Lora Bold"/>
              <a:ea typeface="Lora Bold"/>
              <a:cs typeface="Lora Bold"/>
              <a:sym typeface="Lora Bold"/>
            </a:endParaRPr>
          </a:p>
          <a:p>
            <a:pPr algn="l">
              <a:lnSpc>
                <a:spcPts val="3518"/>
              </a:lnSpc>
              <a:spcBef>
                <a:spcPct val="0"/>
              </a:spcBef>
            </a:pPr>
            <a:r>
              <a:rPr lang="en-US" sz="2513" b="1" spc="-25" dirty="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ALGORITHM </a:t>
            </a:r>
            <a:r>
              <a:rPr lang="en-US" sz="2513" b="1" spc="-25" dirty="0" err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InitializeQueue</a:t>
            </a:r>
            <a:r>
              <a:rPr lang="en-US" sz="2513" b="1" spc="-25" dirty="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():</a:t>
            </a:r>
          </a:p>
          <a:p>
            <a:pPr algn="l">
              <a:lnSpc>
                <a:spcPts val="3518"/>
              </a:lnSpc>
              <a:spcBef>
                <a:spcPct val="0"/>
              </a:spcBef>
            </a:pPr>
            <a:r>
              <a:rPr lang="en-US" sz="2513" b="1" spc="-25" dirty="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    BEGIN</a:t>
            </a:r>
          </a:p>
          <a:p>
            <a:pPr algn="l">
              <a:lnSpc>
                <a:spcPts val="3518"/>
              </a:lnSpc>
              <a:spcBef>
                <a:spcPct val="0"/>
              </a:spcBef>
            </a:pPr>
            <a:r>
              <a:rPr lang="en-US" sz="2513" b="1" spc="-25" dirty="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        </a:t>
            </a:r>
            <a:r>
              <a:rPr lang="en-US" sz="2513" b="1" spc="-25" dirty="0" err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Q.head</a:t>
            </a:r>
            <a:r>
              <a:rPr lang="en-US" sz="2513" b="1" spc="-25" dirty="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 ← NULL</a:t>
            </a:r>
          </a:p>
          <a:p>
            <a:pPr algn="l">
              <a:lnSpc>
                <a:spcPts val="3518"/>
              </a:lnSpc>
              <a:spcBef>
                <a:spcPct val="0"/>
              </a:spcBef>
            </a:pPr>
            <a:r>
              <a:rPr lang="en-US" sz="2513" b="1" spc="-25" dirty="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        </a:t>
            </a:r>
            <a:r>
              <a:rPr lang="en-US" sz="2513" b="1" spc="-25" dirty="0" err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Q.tail</a:t>
            </a:r>
            <a:r>
              <a:rPr lang="en-US" sz="2513" b="1" spc="-25" dirty="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 ← NULL</a:t>
            </a:r>
          </a:p>
          <a:p>
            <a:pPr algn="l">
              <a:lnSpc>
                <a:spcPts val="3518"/>
              </a:lnSpc>
              <a:spcBef>
                <a:spcPct val="0"/>
              </a:spcBef>
            </a:pPr>
            <a:r>
              <a:rPr lang="en-US" sz="2513" b="1" spc="-25" dirty="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        </a:t>
            </a:r>
            <a:r>
              <a:rPr lang="en-US" sz="2513" b="1" spc="-25" dirty="0" err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Q.size</a:t>
            </a:r>
            <a:r>
              <a:rPr lang="en-US" sz="2513" b="1" spc="-25" dirty="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 ← 0</a:t>
            </a:r>
          </a:p>
          <a:p>
            <a:pPr algn="l">
              <a:lnSpc>
                <a:spcPts val="3518"/>
              </a:lnSpc>
              <a:spcBef>
                <a:spcPct val="0"/>
              </a:spcBef>
            </a:pPr>
            <a:r>
              <a:rPr lang="en-US" sz="2513" b="1" spc="-25" dirty="0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    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55401" y="1316672"/>
            <a:ext cx="7012922" cy="884950"/>
            <a:chOff x="0" y="0"/>
            <a:chExt cx="1320041" cy="1665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0041" cy="166574"/>
            </a:xfrm>
            <a:custGeom>
              <a:avLst/>
              <a:gdLst/>
              <a:ahLst/>
              <a:cxnLst/>
              <a:rect l="l" t="t" r="r" b="b"/>
              <a:pathLst>
                <a:path w="1320041" h="166574">
                  <a:moveTo>
                    <a:pt x="56301" y="0"/>
                  </a:moveTo>
                  <a:lnTo>
                    <a:pt x="1263740" y="0"/>
                  </a:lnTo>
                  <a:cubicBezTo>
                    <a:pt x="1294834" y="0"/>
                    <a:pt x="1320041" y="25207"/>
                    <a:pt x="1320041" y="56301"/>
                  </a:cubicBezTo>
                  <a:lnTo>
                    <a:pt x="1320041" y="110273"/>
                  </a:lnTo>
                  <a:cubicBezTo>
                    <a:pt x="1320041" y="125205"/>
                    <a:pt x="1314110" y="139525"/>
                    <a:pt x="1303551" y="150084"/>
                  </a:cubicBezTo>
                  <a:cubicBezTo>
                    <a:pt x="1292992" y="160642"/>
                    <a:pt x="1278672" y="166574"/>
                    <a:pt x="1263740" y="166574"/>
                  </a:cubicBezTo>
                  <a:lnTo>
                    <a:pt x="56301" y="166574"/>
                  </a:lnTo>
                  <a:cubicBezTo>
                    <a:pt x="25207" y="166574"/>
                    <a:pt x="0" y="141367"/>
                    <a:pt x="0" y="110273"/>
                  </a:cubicBezTo>
                  <a:lnTo>
                    <a:pt x="0" y="56301"/>
                  </a:lnTo>
                  <a:cubicBezTo>
                    <a:pt x="0" y="25207"/>
                    <a:pt x="25207" y="0"/>
                    <a:pt x="56301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320041" cy="2237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spc="-32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ALGORITHM IsEmpty (Q)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3055820" y="1316672"/>
            <a:ext cx="2001019" cy="3082651"/>
          </a:xfrm>
          <a:custGeom>
            <a:avLst/>
            <a:gdLst/>
            <a:ahLst/>
            <a:cxnLst/>
            <a:rect l="l" t="t" r="r" b="b"/>
            <a:pathLst>
              <a:path w="2001019" h="3082651">
                <a:moveTo>
                  <a:pt x="0" y="0"/>
                </a:moveTo>
                <a:lnTo>
                  <a:pt x="2001019" y="0"/>
                </a:lnTo>
                <a:lnTo>
                  <a:pt x="2001019" y="3082651"/>
                </a:lnTo>
                <a:lnTo>
                  <a:pt x="0" y="30826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68702" y="4218469"/>
            <a:ext cx="5574236" cy="4114800"/>
          </a:xfrm>
          <a:custGeom>
            <a:avLst/>
            <a:gdLst/>
            <a:ahLst/>
            <a:cxnLst/>
            <a:rect l="l" t="t" r="r" b="b"/>
            <a:pathLst>
              <a:path w="5574236" h="4114800">
                <a:moveTo>
                  <a:pt x="0" y="0"/>
                </a:moveTo>
                <a:lnTo>
                  <a:pt x="5574236" y="0"/>
                </a:lnTo>
                <a:lnTo>
                  <a:pt x="55742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512098" y="2395776"/>
            <a:ext cx="6152870" cy="49075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65"/>
              </a:lnSpc>
            </a:pPr>
            <a:r>
              <a:rPr lang="en-US" sz="397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ALGORITHM IsEmpty (Q):</a:t>
            </a:r>
          </a:p>
          <a:p>
            <a:pPr algn="l">
              <a:lnSpc>
                <a:spcPts val="5565"/>
              </a:lnSpc>
            </a:pPr>
            <a:r>
              <a:rPr lang="en-US" sz="397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2 DATA</a:t>
            </a:r>
          </a:p>
          <a:p>
            <a:pPr algn="l">
              <a:lnSpc>
                <a:spcPts val="5565"/>
              </a:lnSpc>
            </a:pPr>
            <a:r>
              <a:rPr lang="en-US" sz="397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3 Q : Queue</a:t>
            </a:r>
          </a:p>
          <a:p>
            <a:pPr algn="l">
              <a:lnSpc>
                <a:spcPts val="5565"/>
              </a:lnSpc>
            </a:pPr>
            <a:r>
              <a:rPr lang="en-US" sz="397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4 BEGIN</a:t>
            </a:r>
          </a:p>
          <a:p>
            <a:pPr algn="l">
              <a:lnSpc>
                <a:spcPts val="5565"/>
              </a:lnSpc>
            </a:pPr>
            <a:r>
              <a:rPr lang="en-US" sz="397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5 RETURN Q.head = NULL</a:t>
            </a:r>
          </a:p>
          <a:p>
            <a:pPr algn="l">
              <a:lnSpc>
                <a:spcPts val="5565"/>
              </a:lnSpc>
            </a:pPr>
            <a:r>
              <a:rPr lang="en-US" sz="397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6 END</a:t>
            </a:r>
          </a:p>
          <a:p>
            <a:pPr algn="l">
              <a:lnSpc>
                <a:spcPts val="5565"/>
              </a:lnSpc>
              <a:spcBef>
                <a:spcPct val="0"/>
              </a:spcBef>
            </a:pPr>
            <a:endParaRPr lang="en-US" sz="3975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16836730" y="-4179105"/>
            <a:ext cx="8011613" cy="9322605"/>
            <a:chOff x="0" y="0"/>
            <a:chExt cx="6985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4625"/>
              <a:ext cx="698500" cy="803551"/>
            </a:xfrm>
            <a:custGeom>
              <a:avLst/>
              <a:gdLst/>
              <a:ahLst/>
              <a:cxnLst/>
              <a:rect l="l" t="t" r="r" b="b"/>
              <a:pathLst>
                <a:path w="698500" h="803551">
                  <a:moveTo>
                    <a:pt x="370066" y="7486"/>
                  </a:moveTo>
                  <a:lnTo>
                    <a:pt x="677684" y="186464"/>
                  </a:lnTo>
                  <a:cubicBezTo>
                    <a:pt x="690572" y="193962"/>
                    <a:pt x="698500" y="207748"/>
                    <a:pt x="698500" y="222658"/>
                  </a:cubicBezTo>
                  <a:lnTo>
                    <a:pt x="698500" y="580892"/>
                  </a:lnTo>
                  <a:cubicBezTo>
                    <a:pt x="698500" y="595802"/>
                    <a:pt x="690572" y="609588"/>
                    <a:pt x="677684" y="617086"/>
                  </a:cubicBezTo>
                  <a:lnTo>
                    <a:pt x="370066" y="796064"/>
                  </a:lnTo>
                  <a:cubicBezTo>
                    <a:pt x="357198" y="803550"/>
                    <a:pt x="341302" y="803550"/>
                    <a:pt x="328434" y="796064"/>
                  </a:cubicBezTo>
                  <a:lnTo>
                    <a:pt x="20816" y="617086"/>
                  </a:lnTo>
                  <a:cubicBezTo>
                    <a:pt x="7928" y="609588"/>
                    <a:pt x="0" y="595802"/>
                    <a:pt x="0" y="580892"/>
                  </a:cubicBezTo>
                  <a:lnTo>
                    <a:pt x="0" y="222658"/>
                  </a:lnTo>
                  <a:cubicBezTo>
                    <a:pt x="0" y="207748"/>
                    <a:pt x="7928" y="193962"/>
                    <a:pt x="20816" y="186464"/>
                  </a:cubicBezTo>
                  <a:lnTo>
                    <a:pt x="328434" y="7486"/>
                  </a:lnTo>
                  <a:cubicBezTo>
                    <a:pt x="341302" y="0"/>
                    <a:pt x="357198" y="0"/>
                    <a:pt x="370066" y="7486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7016281" y="3504520"/>
            <a:ext cx="8044981" cy="9361432"/>
            <a:chOff x="0" y="0"/>
            <a:chExt cx="6985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4605"/>
              <a:ext cx="698500" cy="803589"/>
            </a:xfrm>
            <a:custGeom>
              <a:avLst/>
              <a:gdLst/>
              <a:ahLst/>
              <a:cxnLst/>
              <a:rect l="l" t="t" r="r" b="b"/>
              <a:pathLst>
                <a:path w="698500" h="803589">
                  <a:moveTo>
                    <a:pt x="369980" y="7456"/>
                  </a:moveTo>
                  <a:lnTo>
                    <a:pt x="677770" y="186534"/>
                  </a:lnTo>
                  <a:cubicBezTo>
                    <a:pt x="690605" y="194001"/>
                    <a:pt x="698500" y="207730"/>
                    <a:pt x="698500" y="222578"/>
                  </a:cubicBezTo>
                  <a:lnTo>
                    <a:pt x="698500" y="581012"/>
                  </a:lnTo>
                  <a:cubicBezTo>
                    <a:pt x="698500" y="595860"/>
                    <a:pt x="690605" y="609589"/>
                    <a:pt x="677770" y="617056"/>
                  </a:cubicBezTo>
                  <a:lnTo>
                    <a:pt x="369980" y="796134"/>
                  </a:lnTo>
                  <a:cubicBezTo>
                    <a:pt x="357165" y="803590"/>
                    <a:pt x="341335" y="803590"/>
                    <a:pt x="328520" y="796134"/>
                  </a:cubicBezTo>
                  <a:lnTo>
                    <a:pt x="20730" y="617056"/>
                  </a:lnTo>
                  <a:cubicBezTo>
                    <a:pt x="7895" y="609589"/>
                    <a:pt x="0" y="595860"/>
                    <a:pt x="0" y="581012"/>
                  </a:cubicBezTo>
                  <a:lnTo>
                    <a:pt x="0" y="222578"/>
                  </a:lnTo>
                  <a:cubicBezTo>
                    <a:pt x="0" y="207730"/>
                    <a:pt x="7895" y="194001"/>
                    <a:pt x="20730" y="186534"/>
                  </a:cubicBezTo>
                  <a:lnTo>
                    <a:pt x="328520" y="7456"/>
                  </a:lnTo>
                  <a:cubicBezTo>
                    <a:pt x="341335" y="0"/>
                    <a:pt x="357165" y="0"/>
                    <a:pt x="369980" y="7456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376649" y="-4661302"/>
            <a:ext cx="8011613" cy="9322605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4625"/>
              <a:ext cx="698500" cy="803551"/>
            </a:xfrm>
            <a:custGeom>
              <a:avLst/>
              <a:gdLst/>
              <a:ahLst/>
              <a:cxnLst/>
              <a:rect l="l" t="t" r="r" b="b"/>
              <a:pathLst>
                <a:path w="698500" h="803551">
                  <a:moveTo>
                    <a:pt x="370066" y="7486"/>
                  </a:moveTo>
                  <a:lnTo>
                    <a:pt x="677684" y="186464"/>
                  </a:lnTo>
                  <a:cubicBezTo>
                    <a:pt x="690572" y="193962"/>
                    <a:pt x="698500" y="207748"/>
                    <a:pt x="698500" y="222658"/>
                  </a:cubicBezTo>
                  <a:lnTo>
                    <a:pt x="698500" y="580892"/>
                  </a:lnTo>
                  <a:cubicBezTo>
                    <a:pt x="698500" y="595802"/>
                    <a:pt x="690572" y="609588"/>
                    <a:pt x="677684" y="617086"/>
                  </a:cubicBezTo>
                  <a:lnTo>
                    <a:pt x="370066" y="796064"/>
                  </a:lnTo>
                  <a:cubicBezTo>
                    <a:pt x="357198" y="803550"/>
                    <a:pt x="341302" y="803550"/>
                    <a:pt x="328434" y="796064"/>
                  </a:cubicBezTo>
                  <a:lnTo>
                    <a:pt x="20816" y="617086"/>
                  </a:lnTo>
                  <a:cubicBezTo>
                    <a:pt x="7928" y="609588"/>
                    <a:pt x="0" y="595802"/>
                    <a:pt x="0" y="580892"/>
                  </a:cubicBezTo>
                  <a:lnTo>
                    <a:pt x="0" y="222658"/>
                  </a:lnTo>
                  <a:cubicBezTo>
                    <a:pt x="0" y="207748"/>
                    <a:pt x="7928" y="193962"/>
                    <a:pt x="20816" y="186464"/>
                  </a:cubicBezTo>
                  <a:lnTo>
                    <a:pt x="328434" y="7486"/>
                  </a:lnTo>
                  <a:cubicBezTo>
                    <a:pt x="341302" y="0"/>
                    <a:pt x="357198" y="0"/>
                    <a:pt x="370066" y="7486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7250147" y="-2046005"/>
            <a:ext cx="8044981" cy="9361432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4605"/>
              <a:ext cx="698500" cy="803589"/>
            </a:xfrm>
            <a:custGeom>
              <a:avLst/>
              <a:gdLst/>
              <a:ahLst/>
              <a:cxnLst/>
              <a:rect l="l" t="t" r="r" b="b"/>
              <a:pathLst>
                <a:path w="698500" h="803589">
                  <a:moveTo>
                    <a:pt x="369980" y="7456"/>
                  </a:moveTo>
                  <a:lnTo>
                    <a:pt x="677770" y="186534"/>
                  </a:lnTo>
                  <a:cubicBezTo>
                    <a:pt x="690605" y="194001"/>
                    <a:pt x="698500" y="207730"/>
                    <a:pt x="698500" y="222578"/>
                  </a:cubicBezTo>
                  <a:lnTo>
                    <a:pt x="698500" y="581012"/>
                  </a:lnTo>
                  <a:cubicBezTo>
                    <a:pt x="698500" y="595860"/>
                    <a:pt x="690605" y="609589"/>
                    <a:pt x="677770" y="617056"/>
                  </a:cubicBezTo>
                  <a:lnTo>
                    <a:pt x="369980" y="796134"/>
                  </a:lnTo>
                  <a:cubicBezTo>
                    <a:pt x="357165" y="803590"/>
                    <a:pt x="341335" y="803590"/>
                    <a:pt x="328520" y="796134"/>
                  </a:cubicBezTo>
                  <a:lnTo>
                    <a:pt x="20730" y="617056"/>
                  </a:lnTo>
                  <a:cubicBezTo>
                    <a:pt x="7895" y="609589"/>
                    <a:pt x="0" y="595860"/>
                    <a:pt x="0" y="581012"/>
                  </a:cubicBezTo>
                  <a:lnTo>
                    <a:pt x="0" y="222578"/>
                  </a:lnTo>
                  <a:cubicBezTo>
                    <a:pt x="0" y="207730"/>
                    <a:pt x="7895" y="194001"/>
                    <a:pt x="20730" y="186534"/>
                  </a:cubicBezTo>
                  <a:lnTo>
                    <a:pt x="328520" y="7456"/>
                  </a:lnTo>
                  <a:cubicBezTo>
                    <a:pt x="341335" y="0"/>
                    <a:pt x="357165" y="0"/>
                    <a:pt x="369980" y="7456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55401" y="1028700"/>
            <a:ext cx="15459273" cy="8016180"/>
          </a:xfrm>
          <a:custGeom>
            <a:avLst/>
            <a:gdLst/>
            <a:ahLst/>
            <a:cxnLst/>
            <a:rect l="l" t="t" r="r" b="b"/>
            <a:pathLst>
              <a:path w="15459273" h="8016180">
                <a:moveTo>
                  <a:pt x="0" y="0"/>
                </a:moveTo>
                <a:lnTo>
                  <a:pt x="15459273" y="0"/>
                </a:lnTo>
                <a:lnTo>
                  <a:pt x="15459273" y="8016180"/>
                </a:lnTo>
                <a:lnTo>
                  <a:pt x="0" y="801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443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29548" y="-6524106"/>
            <a:ext cx="8011613" cy="9322605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4625"/>
              <a:ext cx="698500" cy="803551"/>
            </a:xfrm>
            <a:custGeom>
              <a:avLst/>
              <a:gdLst/>
              <a:ahLst/>
              <a:cxnLst/>
              <a:rect l="l" t="t" r="r" b="b"/>
              <a:pathLst>
                <a:path w="698500" h="803551">
                  <a:moveTo>
                    <a:pt x="370066" y="7486"/>
                  </a:moveTo>
                  <a:lnTo>
                    <a:pt x="677684" y="186464"/>
                  </a:lnTo>
                  <a:cubicBezTo>
                    <a:pt x="690572" y="193962"/>
                    <a:pt x="698500" y="207748"/>
                    <a:pt x="698500" y="222658"/>
                  </a:cubicBezTo>
                  <a:lnTo>
                    <a:pt x="698500" y="580892"/>
                  </a:lnTo>
                  <a:cubicBezTo>
                    <a:pt x="698500" y="595802"/>
                    <a:pt x="690572" y="609588"/>
                    <a:pt x="677684" y="617086"/>
                  </a:cubicBezTo>
                  <a:lnTo>
                    <a:pt x="370066" y="796064"/>
                  </a:lnTo>
                  <a:cubicBezTo>
                    <a:pt x="357198" y="803550"/>
                    <a:pt x="341302" y="803550"/>
                    <a:pt x="328434" y="796064"/>
                  </a:cubicBezTo>
                  <a:lnTo>
                    <a:pt x="20816" y="617086"/>
                  </a:lnTo>
                  <a:cubicBezTo>
                    <a:pt x="7928" y="609588"/>
                    <a:pt x="0" y="595802"/>
                    <a:pt x="0" y="580892"/>
                  </a:cubicBezTo>
                  <a:lnTo>
                    <a:pt x="0" y="222658"/>
                  </a:lnTo>
                  <a:cubicBezTo>
                    <a:pt x="0" y="207748"/>
                    <a:pt x="7928" y="193962"/>
                    <a:pt x="20816" y="186464"/>
                  </a:cubicBezTo>
                  <a:lnTo>
                    <a:pt x="328434" y="7486"/>
                  </a:lnTo>
                  <a:cubicBezTo>
                    <a:pt x="341302" y="0"/>
                    <a:pt x="357198" y="0"/>
                    <a:pt x="370066" y="7486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630775" y="611389"/>
            <a:ext cx="8044981" cy="9361432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4605"/>
              <a:ext cx="698500" cy="803589"/>
            </a:xfrm>
            <a:custGeom>
              <a:avLst/>
              <a:gdLst/>
              <a:ahLst/>
              <a:cxnLst/>
              <a:rect l="l" t="t" r="r" b="b"/>
              <a:pathLst>
                <a:path w="698500" h="803589">
                  <a:moveTo>
                    <a:pt x="369980" y="7456"/>
                  </a:moveTo>
                  <a:lnTo>
                    <a:pt x="677770" y="186534"/>
                  </a:lnTo>
                  <a:cubicBezTo>
                    <a:pt x="690605" y="194001"/>
                    <a:pt x="698500" y="207730"/>
                    <a:pt x="698500" y="222578"/>
                  </a:cubicBezTo>
                  <a:lnTo>
                    <a:pt x="698500" y="581012"/>
                  </a:lnTo>
                  <a:cubicBezTo>
                    <a:pt x="698500" y="595860"/>
                    <a:pt x="690605" y="609589"/>
                    <a:pt x="677770" y="617056"/>
                  </a:cubicBezTo>
                  <a:lnTo>
                    <a:pt x="369980" y="796134"/>
                  </a:lnTo>
                  <a:cubicBezTo>
                    <a:pt x="357165" y="803590"/>
                    <a:pt x="341335" y="803590"/>
                    <a:pt x="328520" y="796134"/>
                  </a:cubicBezTo>
                  <a:lnTo>
                    <a:pt x="20730" y="617056"/>
                  </a:lnTo>
                  <a:cubicBezTo>
                    <a:pt x="7895" y="609589"/>
                    <a:pt x="0" y="595860"/>
                    <a:pt x="0" y="581012"/>
                  </a:cubicBezTo>
                  <a:lnTo>
                    <a:pt x="0" y="222578"/>
                  </a:lnTo>
                  <a:cubicBezTo>
                    <a:pt x="0" y="207730"/>
                    <a:pt x="7895" y="194001"/>
                    <a:pt x="20730" y="186534"/>
                  </a:cubicBezTo>
                  <a:lnTo>
                    <a:pt x="328520" y="7456"/>
                  </a:lnTo>
                  <a:cubicBezTo>
                    <a:pt x="341335" y="0"/>
                    <a:pt x="357165" y="0"/>
                    <a:pt x="369980" y="7456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14061" y="1375841"/>
            <a:ext cx="15134321" cy="7882459"/>
          </a:xfrm>
          <a:custGeom>
            <a:avLst/>
            <a:gdLst/>
            <a:ahLst/>
            <a:cxnLst/>
            <a:rect l="l" t="t" r="r" b="b"/>
            <a:pathLst>
              <a:path w="15134321" h="7882459">
                <a:moveTo>
                  <a:pt x="0" y="0"/>
                </a:moveTo>
                <a:lnTo>
                  <a:pt x="15134320" y="0"/>
                </a:lnTo>
                <a:lnTo>
                  <a:pt x="15134320" y="7882459"/>
                </a:lnTo>
                <a:lnTo>
                  <a:pt x="0" y="78824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493840" y="-4873950"/>
            <a:ext cx="8011613" cy="9322605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4625"/>
              <a:ext cx="698500" cy="803551"/>
            </a:xfrm>
            <a:custGeom>
              <a:avLst/>
              <a:gdLst/>
              <a:ahLst/>
              <a:cxnLst/>
              <a:rect l="l" t="t" r="r" b="b"/>
              <a:pathLst>
                <a:path w="698500" h="803551">
                  <a:moveTo>
                    <a:pt x="370066" y="7486"/>
                  </a:moveTo>
                  <a:lnTo>
                    <a:pt x="677684" y="186464"/>
                  </a:lnTo>
                  <a:cubicBezTo>
                    <a:pt x="690572" y="193962"/>
                    <a:pt x="698500" y="207748"/>
                    <a:pt x="698500" y="222658"/>
                  </a:cubicBezTo>
                  <a:lnTo>
                    <a:pt x="698500" y="580892"/>
                  </a:lnTo>
                  <a:cubicBezTo>
                    <a:pt x="698500" y="595802"/>
                    <a:pt x="690572" y="609588"/>
                    <a:pt x="677684" y="617086"/>
                  </a:cubicBezTo>
                  <a:lnTo>
                    <a:pt x="370066" y="796064"/>
                  </a:lnTo>
                  <a:cubicBezTo>
                    <a:pt x="357198" y="803550"/>
                    <a:pt x="341302" y="803550"/>
                    <a:pt x="328434" y="796064"/>
                  </a:cubicBezTo>
                  <a:lnTo>
                    <a:pt x="20816" y="617086"/>
                  </a:lnTo>
                  <a:cubicBezTo>
                    <a:pt x="7928" y="609588"/>
                    <a:pt x="0" y="595802"/>
                    <a:pt x="0" y="580892"/>
                  </a:cubicBezTo>
                  <a:lnTo>
                    <a:pt x="0" y="222658"/>
                  </a:lnTo>
                  <a:cubicBezTo>
                    <a:pt x="0" y="207748"/>
                    <a:pt x="7928" y="193962"/>
                    <a:pt x="20816" y="186464"/>
                  </a:cubicBezTo>
                  <a:lnTo>
                    <a:pt x="328434" y="7486"/>
                  </a:lnTo>
                  <a:cubicBezTo>
                    <a:pt x="341302" y="0"/>
                    <a:pt x="357198" y="0"/>
                    <a:pt x="370066" y="7486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525487" y="1975803"/>
            <a:ext cx="6416121" cy="7657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98"/>
              </a:lnSpc>
            </a:pPr>
            <a:r>
              <a:rPr lang="en-US" sz="2713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ALGORITHM Enqueue (Q, x):</a:t>
            </a:r>
          </a:p>
          <a:p>
            <a:pPr algn="l">
              <a:lnSpc>
                <a:spcPts val="3798"/>
              </a:lnSpc>
            </a:pPr>
            <a:r>
              <a:rPr lang="en-US" sz="2713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2 DATA</a:t>
            </a:r>
          </a:p>
          <a:p>
            <a:pPr algn="l">
              <a:lnSpc>
                <a:spcPts val="3798"/>
              </a:lnSpc>
            </a:pPr>
            <a:r>
              <a:rPr lang="en-US" sz="2713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3 Q : Queue</a:t>
            </a:r>
          </a:p>
          <a:p>
            <a:pPr algn="l">
              <a:lnSpc>
                <a:spcPts val="3798"/>
              </a:lnSpc>
            </a:pPr>
            <a:r>
              <a:rPr lang="en-US" sz="2713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4 x : element to add</a:t>
            </a:r>
          </a:p>
          <a:p>
            <a:pPr algn="l">
              <a:lnSpc>
                <a:spcPts val="3798"/>
              </a:lnSpc>
            </a:pPr>
            <a:r>
              <a:rPr lang="en-US" sz="2713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5 BEGIN</a:t>
            </a:r>
          </a:p>
          <a:p>
            <a:pPr algn="l">
              <a:lnSpc>
                <a:spcPts val="3798"/>
              </a:lnSpc>
            </a:pPr>
            <a:r>
              <a:rPr lang="en-US" sz="2713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6 newNode ← create a new Node with x</a:t>
            </a:r>
          </a:p>
          <a:p>
            <a:pPr algn="l">
              <a:lnSpc>
                <a:spcPts val="3798"/>
              </a:lnSpc>
            </a:pPr>
            <a:r>
              <a:rPr lang="en-US" sz="2713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7 IF Q.head = NULL THEN</a:t>
            </a:r>
          </a:p>
          <a:p>
            <a:pPr algn="l">
              <a:lnSpc>
                <a:spcPts val="3798"/>
              </a:lnSpc>
            </a:pPr>
            <a:r>
              <a:rPr lang="en-US" sz="2713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8     Q.head ← newNode</a:t>
            </a:r>
          </a:p>
          <a:p>
            <a:pPr algn="l">
              <a:lnSpc>
                <a:spcPts val="3798"/>
              </a:lnSpc>
            </a:pPr>
            <a:r>
              <a:rPr lang="en-US" sz="2713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9     Q.tail ← newNode</a:t>
            </a:r>
          </a:p>
          <a:p>
            <a:pPr algn="l">
              <a:lnSpc>
                <a:spcPts val="3798"/>
              </a:lnSpc>
            </a:pPr>
            <a:r>
              <a:rPr lang="en-US" sz="2713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10 ELSE</a:t>
            </a:r>
          </a:p>
          <a:p>
            <a:pPr algn="l">
              <a:lnSpc>
                <a:spcPts val="3798"/>
              </a:lnSpc>
            </a:pPr>
            <a:r>
              <a:rPr lang="en-US" sz="2713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11    Q.tail.next ← newNode</a:t>
            </a:r>
          </a:p>
          <a:p>
            <a:pPr algn="l">
              <a:lnSpc>
                <a:spcPts val="3798"/>
              </a:lnSpc>
            </a:pPr>
            <a:r>
              <a:rPr lang="en-US" sz="2713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12    Q.tail ← newNode</a:t>
            </a:r>
          </a:p>
          <a:p>
            <a:pPr algn="l">
              <a:lnSpc>
                <a:spcPts val="3798"/>
              </a:lnSpc>
            </a:pPr>
            <a:r>
              <a:rPr lang="en-US" sz="2713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13 END</a:t>
            </a:r>
          </a:p>
          <a:p>
            <a:pPr algn="l">
              <a:lnSpc>
                <a:spcPts val="3798"/>
              </a:lnSpc>
            </a:pPr>
            <a:r>
              <a:rPr lang="en-US" sz="2713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14 Q.size ← Q.size + 1</a:t>
            </a:r>
          </a:p>
          <a:p>
            <a:pPr algn="l">
              <a:lnSpc>
                <a:spcPts val="3798"/>
              </a:lnSpc>
            </a:pPr>
            <a:r>
              <a:rPr lang="en-US" sz="2713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15 END</a:t>
            </a:r>
          </a:p>
          <a:p>
            <a:pPr algn="l">
              <a:lnSpc>
                <a:spcPts val="3798"/>
              </a:lnSpc>
              <a:spcBef>
                <a:spcPct val="0"/>
              </a:spcBef>
            </a:pPr>
            <a:endParaRPr lang="en-US" sz="2713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355401" y="1000442"/>
            <a:ext cx="5779343" cy="760095"/>
            <a:chOff x="0" y="0"/>
            <a:chExt cx="1522131" cy="20019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22131" cy="200190"/>
            </a:xfrm>
            <a:custGeom>
              <a:avLst/>
              <a:gdLst/>
              <a:ahLst/>
              <a:cxnLst/>
              <a:rect l="l" t="t" r="r" b="b"/>
              <a:pathLst>
                <a:path w="1522131" h="200190">
                  <a:moveTo>
                    <a:pt x="68319" y="0"/>
                  </a:moveTo>
                  <a:lnTo>
                    <a:pt x="1453813" y="0"/>
                  </a:lnTo>
                  <a:cubicBezTo>
                    <a:pt x="1471932" y="0"/>
                    <a:pt x="1489309" y="7198"/>
                    <a:pt x="1502121" y="20010"/>
                  </a:cubicBezTo>
                  <a:cubicBezTo>
                    <a:pt x="1514934" y="32822"/>
                    <a:pt x="1522131" y="50200"/>
                    <a:pt x="1522131" y="68319"/>
                  </a:cubicBezTo>
                  <a:lnTo>
                    <a:pt x="1522131" y="131871"/>
                  </a:lnTo>
                  <a:cubicBezTo>
                    <a:pt x="1522131" y="149990"/>
                    <a:pt x="1514934" y="167367"/>
                    <a:pt x="1502121" y="180180"/>
                  </a:cubicBezTo>
                  <a:cubicBezTo>
                    <a:pt x="1489309" y="192992"/>
                    <a:pt x="1471932" y="200190"/>
                    <a:pt x="1453813" y="200190"/>
                  </a:cubicBezTo>
                  <a:lnTo>
                    <a:pt x="68319" y="200190"/>
                  </a:lnTo>
                  <a:cubicBezTo>
                    <a:pt x="50200" y="200190"/>
                    <a:pt x="32822" y="192992"/>
                    <a:pt x="20010" y="180180"/>
                  </a:cubicBezTo>
                  <a:cubicBezTo>
                    <a:pt x="7198" y="167367"/>
                    <a:pt x="0" y="149990"/>
                    <a:pt x="0" y="131871"/>
                  </a:cubicBezTo>
                  <a:lnTo>
                    <a:pt x="0" y="68319"/>
                  </a:lnTo>
                  <a:cubicBezTo>
                    <a:pt x="0" y="50200"/>
                    <a:pt x="7198" y="32822"/>
                    <a:pt x="20010" y="20010"/>
                  </a:cubicBezTo>
                  <a:cubicBezTo>
                    <a:pt x="32822" y="7198"/>
                    <a:pt x="50200" y="0"/>
                    <a:pt x="68319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522131" cy="257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spc="-32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ALGORITHM Enqueue (Q, x)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05907" y="1975803"/>
            <a:ext cx="5593693" cy="9060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83"/>
              </a:lnSpc>
            </a:pPr>
            <a:r>
              <a:rPr lang="en-US" sz="270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ALGORITHM Dequeue (Q):</a:t>
            </a:r>
          </a:p>
          <a:p>
            <a:pPr algn="l">
              <a:lnSpc>
                <a:spcPts val="3783"/>
              </a:lnSpc>
            </a:pPr>
            <a:r>
              <a:rPr lang="en-US" sz="270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2 DATA</a:t>
            </a:r>
          </a:p>
          <a:p>
            <a:pPr algn="l">
              <a:lnSpc>
                <a:spcPts val="3783"/>
              </a:lnSpc>
            </a:pPr>
            <a:r>
              <a:rPr lang="en-US" sz="270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3 Q : Queue</a:t>
            </a:r>
          </a:p>
          <a:p>
            <a:pPr algn="l">
              <a:lnSpc>
                <a:spcPts val="3783"/>
              </a:lnSpc>
            </a:pPr>
            <a:r>
              <a:rPr lang="en-US" sz="270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4 BEGIN</a:t>
            </a:r>
          </a:p>
          <a:p>
            <a:pPr algn="l">
              <a:lnSpc>
                <a:spcPts val="3783"/>
              </a:lnSpc>
            </a:pPr>
            <a:r>
              <a:rPr lang="en-US" sz="270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5 IF Q.head = NULL THEN</a:t>
            </a:r>
          </a:p>
          <a:p>
            <a:pPr algn="l">
              <a:lnSpc>
                <a:spcPts val="3783"/>
              </a:lnSpc>
            </a:pPr>
            <a:r>
              <a:rPr lang="en-US" sz="270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6     DISPLAY "The queue is empty."</a:t>
            </a:r>
          </a:p>
          <a:p>
            <a:pPr algn="l">
              <a:lnSpc>
                <a:spcPts val="3783"/>
              </a:lnSpc>
            </a:pPr>
            <a:r>
              <a:rPr lang="en-US" sz="270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7     RETURN ERROR</a:t>
            </a:r>
          </a:p>
          <a:p>
            <a:pPr algn="l">
              <a:lnSpc>
                <a:spcPts val="3783"/>
              </a:lnSpc>
            </a:pPr>
            <a:r>
              <a:rPr lang="en-US" sz="270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8 ELSE</a:t>
            </a:r>
          </a:p>
          <a:p>
            <a:pPr algn="l">
              <a:lnSpc>
                <a:spcPts val="3783"/>
              </a:lnSpc>
            </a:pPr>
            <a:r>
              <a:rPr lang="en-US" sz="270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9     element ← Q.head.x</a:t>
            </a:r>
          </a:p>
          <a:p>
            <a:pPr algn="l">
              <a:lnSpc>
                <a:spcPts val="3783"/>
              </a:lnSpc>
            </a:pPr>
            <a:r>
              <a:rPr lang="en-US" sz="270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10    Q.head ← Q.head.next</a:t>
            </a:r>
          </a:p>
          <a:p>
            <a:pPr algn="l">
              <a:lnSpc>
                <a:spcPts val="3783"/>
              </a:lnSpc>
            </a:pPr>
            <a:r>
              <a:rPr lang="en-US" sz="270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11    IF Q.head = NULL THEN</a:t>
            </a:r>
          </a:p>
          <a:p>
            <a:pPr algn="l">
              <a:lnSpc>
                <a:spcPts val="3783"/>
              </a:lnSpc>
            </a:pPr>
            <a:r>
              <a:rPr lang="en-US" sz="270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12        Q.tail ← NULL</a:t>
            </a:r>
          </a:p>
          <a:p>
            <a:pPr algn="l">
              <a:lnSpc>
                <a:spcPts val="3783"/>
              </a:lnSpc>
            </a:pPr>
            <a:r>
              <a:rPr lang="en-US" sz="270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13    END</a:t>
            </a:r>
          </a:p>
          <a:p>
            <a:pPr algn="l">
              <a:lnSpc>
                <a:spcPts val="3783"/>
              </a:lnSpc>
            </a:pPr>
            <a:r>
              <a:rPr lang="en-US" sz="270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14    Q.size ← Q.size - 1</a:t>
            </a:r>
          </a:p>
          <a:p>
            <a:pPr algn="l">
              <a:lnSpc>
                <a:spcPts val="3783"/>
              </a:lnSpc>
            </a:pPr>
            <a:r>
              <a:rPr lang="en-US" sz="270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15    RETURN element</a:t>
            </a:r>
          </a:p>
          <a:p>
            <a:pPr algn="l">
              <a:lnSpc>
                <a:spcPts val="3783"/>
              </a:lnSpc>
            </a:pPr>
            <a:r>
              <a:rPr lang="en-US" sz="2702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16 END</a:t>
            </a:r>
          </a:p>
          <a:p>
            <a:pPr algn="l">
              <a:lnSpc>
                <a:spcPts val="3783"/>
              </a:lnSpc>
            </a:pPr>
            <a:endParaRPr lang="en-US" sz="2702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3783"/>
              </a:lnSpc>
            </a:pPr>
            <a:endParaRPr lang="en-US" sz="2702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3783"/>
              </a:lnSpc>
              <a:spcBef>
                <a:spcPct val="0"/>
              </a:spcBef>
            </a:pPr>
            <a:endParaRPr lang="en-US" sz="2702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10205907" y="1000442"/>
            <a:ext cx="5637996" cy="760095"/>
            <a:chOff x="0" y="0"/>
            <a:chExt cx="1484904" cy="2001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84904" cy="200190"/>
            </a:xfrm>
            <a:custGeom>
              <a:avLst/>
              <a:gdLst/>
              <a:ahLst/>
              <a:cxnLst/>
              <a:rect l="l" t="t" r="r" b="b"/>
              <a:pathLst>
                <a:path w="1484904" h="200190">
                  <a:moveTo>
                    <a:pt x="70032" y="0"/>
                  </a:moveTo>
                  <a:lnTo>
                    <a:pt x="1414873" y="0"/>
                  </a:lnTo>
                  <a:cubicBezTo>
                    <a:pt x="1453550" y="0"/>
                    <a:pt x="1484904" y="31354"/>
                    <a:pt x="1484904" y="70032"/>
                  </a:cubicBezTo>
                  <a:lnTo>
                    <a:pt x="1484904" y="130158"/>
                  </a:lnTo>
                  <a:cubicBezTo>
                    <a:pt x="1484904" y="168835"/>
                    <a:pt x="1453550" y="200190"/>
                    <a:pt x="1414873" y="200190"/>
                  </a:cubicBezTo>
                  <a:lnTo>
                    <a:pt x="70032" y="200190"/>
                  </a:lnTo>
                  <a:cubicBezTo>
                    <a:pt x="31354" y="200190"/>
                    <a:pt x="0" y="168835"/>
                    <a:pt x="0" y="130158"/>
                  </a:cubicBezTo>
                  <a:lnTo>
                    <a:pt x="0" y="70032"/>
                  </a:lnTo>
                  <a:cubicBezTo>
                    <a:pt x="0" y="31354"/>
                    <a:pt x="31354" y="0"/>
                    <a:pt x="70032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484904" cy="257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spc="-32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ALGORITHM Dequeue (Q, x)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7016281" y="1147746"/>
            <a:ext cx="8044981" cy="9361432"/>
            <a:chOff x="0" y="0"/>
            <a:chExt cx="6985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4605"/>
              <a:ext cx="698500" cy="803589"/>
            </a:xfrm>
            <a:custGeom>
              <a:avLst/>
              <a:gdLst/>
              <a:ahLst/>
              <a:cxnLst/>
              <a:rect l="l" t="t" r="r" b="b"/>
              <a:pathLst>
                <a:path w="698500" h="803589">
                  <a:moveTo>
                    <a:pt x="369980" y="7456"/>
                  </a:moveTo>
                  <a:lnTo>
                    <a:pt x="677770" y="186534"/>
                  </a:lnTo>
                  <a:cubicBezTo>
                    <a:pt x="690605" y="194001"/>
                    <a:pt x="698500" y="207730"/>
                    <a:pt x="698500" y="222578"/>
                  </a:cubicBezTo>
                  <a:lnTo>
                    <a:pt x="698500" y="581012"/>
                  </a:lnTo>
                  <a:cubicBezTo>
                    <a:pt x="698500" y="595860"/>
                    <a:pt x="690605" y="609589"/>
                    <a:pt x="677770" y="617056"/>
                  </a:cubicBezTo>
                  <a:lnTo>
                    <a:pt x="369980" y="796134"/>
                  </a:lnTo>
                  <a:cubicBezTo>
                    <a:pt x="357165" y="803590"/>
                    <a:pt x="341335" y="803590"/>
                    <a:pt x="328520" y="796134"/>
                  </a:cubicBezTo>
                  <a:lnTo>
                    <a:pt x="20730" y="617056"/>
                  </a:lnTo>
                  <a:cubicBezTo>
                    <a:pt x="7895" y="609589"/>
                    <a:pt x="0" y="595860"/>
                    <a:pt x="0" y="581012"/>
                  </a:cubicBezTo>
                  <a:lnTo>
                    <a:pt x="0" y="222578"/>
                  </a:lnTo>
                  <a:cubicBezTo>
                    <a:pt x="0" y="207730"/>
                    <a:pt x="7895" y="194001"/>
                    <a:pt x="20730" y="186534"/>
                  </a:cubicBezTo>
                  <a:lnTo>
                    <a:pt x="328520" y="7456"/>
                  </a:lnTo>
                  <a:cubicBezTo>
                    <a:pt x="341335" y="0"/>
                    <a:pt x="357165" y="0"/>
                    <a:pt x="369980" y="7456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2701" y="2002075"/>
            <a:ext cx="1703879" cy="1643267"/>
            <a:chOff x="0" y="0"/>
            <a:chExt cx="872830" cy="841781"/>
          </a:xfrm>
        </p:grpSpPr>
        <p:sp>
          <p:nvSpPr>
            <p:cNvPr id="4" name="Freeform 4"/>
            <p:cNvSpPr/>
            <p:nvPr/>
          </p:nvSpPr>
          <p:spPr>
            <a:xfrm>
              <a:off x="0" y="17494"/>
              <a:ext cx="872830" cy="806792"/>
            </a:xfrm>
            <a:custGeom>
              <a:avLst/>
              <a:gdLst/>
              <a:ahLst/>
              <a:cxnLst/>
              <a:rect l="l" t="t" r="r" b="b"/>
              <a:pathLst>
                <a:path w="872830" h="806792">
                  <a:moveTo>
                    <a:pt x="539071" y="30304"/>
                  </a:moveTo>
                  <a:lnTo>
                    <a:pt x="770175" y="137908"/>
                  </a:lnTo>
                  <a:cubicBezTo>
                    <a:pt x="832791" y="167063"/>
                    <a:pt x="872830" y="229872"/>
                    <a:pt x="872830" y="298944"/>
                  </a:cubicBezTo>
                  <a:lnTo>
                    <a:pt x="872830" y="507849"/>
                  </a:lnTo>
                  <a:cubicBezTo>
                    <a:pt x="872830" y="576921"/>
                    <a:pt x="832791" y="639729"/>
                    <a:pt x="770175" y="668884"/>
                  </a:cubicBezTo>
                  <a:lnTo>
                    <a:pt x="539071" y="776489"/>
                  </a:lnTo>
                  <a:cubicBezTo>
                    <a:pt x="473988" y="806792"/>
                    <a:pt x="398842" y="806792"/>
                    <a:pt x="333760" y="776489"/>
                  </a:cubicBezTo>
                  <a:lnTo>
                    <a:pt x="102655" y="668884"/>
                  </a:lnTo>
                  <a:cubicBezTo>
                    <a:pt x="40039" y="639729"/>
                    <a:pt x="0" y="576921"/>
                    <a:pt x="0" y="507849"/>
                  </a:cubicBezTo>
                  <a:lnTo>
                    <a:pt x="0" y="298944"/>
                  </a:lnTo>
                  <a:cubicBezTo>
                    <a:pt x="0" y="229872"/>
                    <a:pt x="40039" y="167063"/>
                    <a:pt x="102655" y="137908"/>
                  </a:cubicBezTo>
                  <a:lnTo>
                    <a:pt x="333760" y="30304"/>
                  </a:lnTo>
                  <a:cubicBezTo>
                    <a:pt x="398842" y="0"/>
                    <a:pt x="473988" y="0"/>
                    <a:pt x="539071" y="30304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63500"/>
              <a:ext cx="872830" cy="63858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037531" y="2002075"/>
            <a:ext cx="1750419" cy="1626015"/>
            <a:chOff x="0" y="0"/>
            <a:chExt cx="874986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16988"/>
              <a:ext cx="874986" cy="778824"/>
            </a:xfrm>
            <a:custGeom>
              <a:avLst/>
              <a:gdLst/>
              <a:ahLst/>
              <a:cxnLst/>
              <a:rect l="l" t="t" r="r" b="b"/>
              <a:pathLst>
                <a:path w="874986" h="778824">
                  <a:moveTo>
                    <a:pt x="537463" y="29444"/>
                  </a:moveTo>
                  <a:lnTo>
                    <a:pt x="775017" y="139780"/>
                  </a:lnTo>
                  <a:cubicBezTo>
                    <a:pt x="835985" y="168097"/>
                    <a:pt x="874986" y="229215"/>
                    <a:pt x="874986" y="296439"/>
                  </a:cubicBezTo>
                  <a:lnTo>
                    <a:pt x="874986" y="482385"/>
                  </a:lnTo>
                  <a:cubicBezTo>
                    <a:pt x="874986" y="549609"/>
                    <a:pt x="835985" y="610727"/>
                    <a:pt x="775017" y="639044"/>
                  </a:cubicBezTo>
                  <a:lnTo>
                    <a:pt x="537463" y="749380"/>
                  </a:lnTo>
                  <a:cubicBezTo>
                    <a:pt x="474069" y="778824"/>
                    <a:pt x="400918" y="778824"/>
                    <a:pt x="337523" y="749380"/>
                  </a:cubicBezTo>
                  <a:lnTo>
                    <a:pt x="99970" y="639044"/>
                  </a:lnTo>
                  <a:cubicBezTo>
                    <a:pt x="39001" y="610727"/>
                    <a:pt x="0" y="549609"/>
                    <a:pt x="0" y="482385"/>
                  </a:cubicBezTo>
                  <a:lnTo>
                    <a:pt x="0" y="296439"/>
                  </a:lnTo>
                  <a:cubicBezTo>
                    <a:pt x="0" y="229215"/>
                    <a:pt x="39001" y="168097"/>
                    <a:pt x="99970" y="139780"/>
                  </a:cubicBezTo>
                  <a:lnTo>
                    <a:pt x="337523" y="29444"/>
                  </a:lnTo>
                  <a:cubicBezTo>
                    <a:pt x="400918" y="0"/>
                    <a:pt x="474069" y="0"/>
                    <a:pt x="537463" y="29444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63500"/>
              <a:ext cx="874986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3393798" y="2191593"/>
            <a:ext cx="1298936" cy="1246979"/>
          </a:xfrm>
          <a:custGeom>
            <a:avLst/>
            <a:gdLst/>
            <a:ahLst/>
            <a:cxnLst/>
            <a:rect l="l" t="t" r="r" b="b"/>
            <a:pathLst>
              <a:path w="1298936" h="1246979">
                <a:moveTo>
                  <a:pt x="0" y="0"/>
                </a:moveTo>
                <a:lnTo>
                  <a:pt x="1298936" y="0"/>
                </a:lnTo>
                <a:lnTo>
                  <a:pt x="1298936" y="1246979"/>
                </a:lnTo>
                <a:lnTo>
                  <a:pt x="0" y="12469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280218" y="3896338"/>
            <a:ext cx="4399855" cy="744873"/>
            <a:chOff x="0" y="0"/>
            <a:chExt cx="1158809" cy="19618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158809" cy="196181"/>
            </a:xfrm>
            <a:custGeom>
              <a:avLst/>
              <a:gdLst/>
              <a:ahLst/>
              <a:cxnLst/>
              <a:rect l="l" t="t" r="r" b="b"/>
              <a:pathLst>
                <a:path w="1158809" h="196181">
                  <a:moveTo>
                    <a:pt x="89739" y="0"/>
                  </a:moveTo>
                  <a:lnTo>
                    <a:pt x="1069071" y="0"/>
                  </a:lnTo>
                  <a:cubicBezTo>
                    <a:pt x="1092871" y="0"/>
                    <a:pt x="1115696" y="9455"/>
                    <a:pt x="1132526" y="26284"/>
                  </a:cubicBezTo>
                  <a:cubicBezTo>
                    <a:pt x="1149355" y="43113"/>
                    <a:pt x="1158809" y="65939"/>
                    <a:pt x="1158809" y="89739"/>
                  </a:cubicBezTo>
                  <a:lnTo>
                    <a:pt x="1158809" y="106442"/>
                  </a:lnTo>
                  <a:cubicBezTo>
                    <a:pt x="1158809" y="130242"/>
                    <a:pt x="1149355" y="153067"/>
                    <a:pt x="1132526" y="169897"/>
                  </a:cubicBezTo>
                  <a:cubicBezTo>
                    <a:pt x="1115696" y="186726"/>
                    <a:pt x="1092871" y="196181"/>
                    <a:pt x="1069071" y="196181"/>
                  </a:cubicBezTo>
                  <a:lnTo>
                    <a:pt x="89739" y="196181"/>
                  </a:lnTo>
                  <a:cubicBezTo>
                    <a:pt x="65939" y="196181"/>
                    <a:pt x="43113" y="186726"/>
                    <a:pt x="26284" y="169897"/>
                  </a:cubicBezTo>
                  <a:cubicBezTo>
                    <a:pt x="9455" y="153067"/>
                    <a:pt x="0" y="130242"/>
                    <a:pt x="0" y="106442"/>
                  </a:cubicBezTo>
                  <a:lnTo>
                    <a:pt x="0" y="89739"/>
                  </a:lnTo>
                  <a:cubicBezTo>
                    <a:pt x="0" y="65939"/>
                    <a:pt x="9455" y="43113"/>
                    <a:pt x="26284" y="26284"/>
                  </a:cubicBezTo>
                  <a:cubicBezTo>
                    <a:pt x="43113" y="9455"/>
                    <a:pt x="65939" y="0"/>
                    <a:pt x="89739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158809" cy="2533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 spc="-30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Syntax and Verbosity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271393" y="4986564"/>
            <a:ext cx="8327513" cy="4562202"/>
          </a:xfrm>
          <a:custGeom>
            <a:avLst/>
            <a:gdLst/>
            <a:ahLst/>
            <a:cxnLst/>
            <a:rect l="l" t="t" r="r" b="b"/>
            <a:pathLst>
              <a:path w="8327513" h="4562202">
                <a:moveTo>
                  <a:pt x="0" y="0"/>
                </a:moveTo>
                <a:lnTo>
                  <a:pt x="8327513" y="0"/>
                </a:lnTo>
                <a:lnTo>
                  <a:pt x="8327513" y="4562202"/>
                </a:lnTo>
                <a:lnTo>
                  <a:pt x="0" y="45622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28700" y="2384433"/>
            <a:ext cx="2115066" cy="609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91"/>
              </a:lnSpc>
            </a:pPr>
            <a:r>
              <a:rPr lang="en-US" sz="3565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Java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942767" y="2396139"/>
            <a:ext cx="2002253" cy="580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5"/>
              </a:lnSpc>
            </a:pPr>
            <a:r>
              <a:rPr lang="en-US" sz="3375" b="1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Python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64296" y="774943"/>
            <a:ext cx="11092083" cy="9467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44"/>
              </a:lnSpc>
              <a:spcBef>
                <a:spcPct val="0"/>
              </a:spcBef>
            </a:pPr>
            <a:r>
              <a:rPr lang="en-US" sz="5674" b="1" spc="-56" dirty="0" smtClean="0">
                <a:solidFill>
                  <a:srgbClr val="101AAF"/>
                </a:solidFill>
                <a:latin typeface="Lora Bold"/>
                <a:ea typeface="Lora Bold"/>
                <a:cs typeface="Lora Bold"/>
                <a:sym typeface="Lora Bold"/>
              </a:rPr>
              <a:t>Object Oriented </a:t>
            </a:r>
            <a:r>
              <a:rPr lang="en-US" sz="5674" b="1" spc="-56" dirty="0">
                <a:solidFill>
                  <a:srgbClr val="101AAF"/>
                </a:solidFill>
                <a:latin typeface="Lora Bold"/>
                <a:ea typeface="Lora Bold"/>
                <a:cs typeface="Lora Bold"/>
                <a:sym typeface="Lora Bold"/>
              </a:rPr>
              <a:t>programming:</a:t>
            </a:r>
          </a:p>
        </p:txBody>
      </p:sp>
      <p:sp>
        <p:nvSpPr>
          <p:cNvPr id="17" name="Freeform 17"/>
          <p:cNvSpPr/>
          <p:nvPr/>
        </p:nvSpPr>
        <p:spPr>
          <a:xfrm>
            <a:off x="10049550" y="4986564"/>
            <a:ext cx="7630206" cy="2812342"/>
          </a:xfrm>
          <a:custGeom>
            <a:avLst/>
            <a:gdLst/>
            <a:ahLst/>
            <a:cxnLst/>
            <a:rect l="l" t="t" r="r" b="b"/>
            <a:pathLst>
              <a:path w="7630206" h="2812342">
                <a:moveTo>
                  <a:pt x="0" y="0"/>
                </a:moveTo>
                <a:lnTo>
                  <a:pt x="7630206" y="0"/>
                </a:lnTo>
                <a:lnTo>
                  <a:pt x="7630206" y="2812342"/>
                </a:lnTo>
                <a:lnTo>
                  <a:pt x="0" y="28123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 rot="-7977754">
            <a:off x="6466953" y="2997602"/>
            <a:ext cx="641994" cy="2429933"/>
            <a:chOff x="0" y="0"/>
            <a:chExt cx="470047" cy="177911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70047" cy="1779116"/>
            </a:xfrm>
            <a:custGeom>
              <a:avLst/>
              <a:gdLst/>
              <a:ahLst/>
              <a:cxnLst/>
              <a:rect l="l" t="t" r="r" b="b"/>
              <a:pathLst>
                <a:path w="470047" h="1779116">
                  <a:moveTo>
                    <a:pt x="235023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1779116"/>
                  </a:lnTo>
                  <a:lnTo>
                    <a:pt x="266847" y="1779116"/>
                  </a:lnTo>
                  <a:lnTo>
                    <a:pt x="266847" y="406400"/>
                  </a:lnTo>
                  <a:lnTo>
                    <a:pt x="470047" y="406400"/>
                  </a:lnTo>
                  <a:lnTo>
                    <a:pt x="235023" y="0"/>
                  </a:ln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203200" y="63500"/>
              <a:ext cx="63647" cy="1715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410338" y="2761991"/>
            <a:ext cx="3669903" cy="689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  <a:spcBef>
                <a:spcPct val="0"/>
              </a:spcBef>
            </a:pPr>
            <a:r>
              <a:rPr lang="en-US" sz="4009" b="1" spc="-40">
                <a:solidFill>
                  <a:srgbClr val="101AAF"/>
                </a:solidFill>
                <a:latin typeface="Lora Bold"/>
                <a:ea typeface="Lora Bold"/>
                <a:cs typeface="Lora Bold"/>
                <a:sym typeface="Lora Bold"/>
              </a:rPr>
              <a:t>Java</a:t>
            </a:r>
          </a:p>
        </p:txBody>
      </p:sp>
      <p:grpSp>
        <p:nvGrpSpPr>
          <p:cNvPr id="22" name="Group 22"/>
          <p:cNvGrpSpPr/>
          <p:nvPr/>
        </p:nvGrpSpPr>
        <p:grpSpPr>
          <a:xfrm rot="-7977754">
            <a:off x="13389387" y="2865604"/>
            <a:ext cx="641994" cy="2429933"/>
            <a:chOff x="0" y="0"/>
            <a:chExt cx="470047" cy="177911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70047" cy="1779116"/>
            </a:xfrm>
            <a:custGeom>
              <a:avLst/>
              <a:gdLst/>
              <a:ahLst/>
              <a:cxnLst/>
              <a:rect l="l" t="t" r="r" b="b"/>
              <a:pathLst>
                <a:path w="470047" h="1779116">
                  <a:moveTo>
                    <a:pt x="235023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1779116"/>
                  </a:lnTo>
                  <a:lnTo>
                    <a:pt x="266847" y="1779116"/>
                  </a:lnTo>
                  <a:lnTo>
                    <a:pt x="266847" y="406400"/>
                  </a:lnTo>
                  <a:lnTo>
                    <a:pt x="470047" y="406400"/>
                  </a:lnTo>
                  <a:lnTo>
                    <a:pt x="235023" y="0"/>
                  </a:ln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203200" y="63500"/>
              <a:ext cx="63647" cy="17156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3710384" y="2729358"/>
            <a:ext cx="3669903" cy="689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  <a:spcBef>
                <a:spcPct val="0"/>
              </a:spcBef>
            </a:pPr>
            <a:r>
              <a:rPr lang="en-US" sz="4009" b="1" spc="-40">
                <a:solidFill>
                  <a:srgbClr val="101AAF"/>
                </a:solidFill>
                <a:latin typeface="Lora Bold"/>
                <a:ea typeface="Lora Bold"/>
                <a:cs typeface="Lora Bold"/>
                <a:sym typeface="Lora Bold"/>
              </a:rPr>
              <a:t>Python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-5733637"/>
            <a:ext cx="9613325" cy="11186414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3854"/>
              <a:ext cx="698500" cy="805092"/>
            </a:xfrm>
            <a:custGeom>
              <a:avLst/>
              <a:gdLst/>
              <a:ahLst/>
              <a:cxnLst/>
              <a:rect l="l" t="t" r="r" b="b"/>
              <a:pathLst>
                <a:path w="698500" h="805092">
                  <a:moveTo>
                    <a:pt x="366598" y="6239"/>
                  </a:moveTo>
                  <a:lnTo>
                    <a:pt x="681152" y="189253"/>
                  </a:lnTo>
                  <a:cubicBezTo>
                    <a:pt x="691893" y="195502"/>
                    <a:pt x="698500" y="206990"/>
                    <a:pt x="698500" y="219416"/>
                  </a:cubicBezTo>
                  <a:lnTo>
                    <a:pt x="698500" y="585676"/>
                  </a:lnTo>
                  <a:cubicBezTo>
                    <a:pt x="698500" y="598102"/>
                    <a:pt x="691893" y="609590"/>
                    <a:pt x="681152" y="615839"/>
                  </a:cubicBezTo>
                  <a:lnTo>
                    <a:pt x="366598" y="798853"/>
                  </a:lnTo>
                  <a:cubicBezTo>
                    <a:pt x="355874" y="805092"/>
                    <a:pt x="342626" y="805092"/>
                    <a:pt x="331902" y="798853"/>
                  </a:cubicBezTo>
                  <a:lnTo>
                    <a:pt x="17348" y="615839"/>
                  </a:lnTo>
                  <a:cubicBezTo>
                    <a:pt x="6607" y="609590"/>
                    <a:pt x="0" y="598102"/>
                    <a:pt x="0" y="585676"/>
                  </a:cubicBezTo>
                  <a:lnTo>
                    <a:pt x="0" y="219416"/>
                  </a:lnTo>
                  <a:cubicBezTo>
                    <a:pt x="0" y="206990"/>
                    <a:pt x="6607" y="195502"/>
                    <a:pt x="17348" y="189253"/>
                  </a:cubicBezTo>
                  <a:lnTo>
                    <a:pt x="331902" y="6239"/>
                  </a:lnTo>
                  <a:cubicBezTo>
                    <a:pt x="342626" y="0"/>
                    <a:pt x="355874" y="0"/>
                    <a:pt x="366598" y="623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76173" y="1750469"/>
            <a:ext cx="13535653" cy="7734659"/>
          </a:xfrm>
          <a:custGeom>
            <a:avLst/>
            <a:gdLst/>
            <a:ahLst/>
            <a:cxnLst/>
            <a:rect l="l" t="t" r="r" b="b"/>
            <a:pathLst>
              <a:path w="13535653" h="7734659">
                <a:moveTo>
                  <a:pt x="0" y="0"/>
                </a:moveTo>
                <a:lnTo>
                  <a:pt x="13535654" y="0"/>
                </a:lnTo>
                <a:lnTo>
                  <a:pt x="13535654" y="7734659"/>
                </a:lnTo>
                <a:lnTo>
                  <a:pt x="0" y="77346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729086"/>
            <a:ext cx="8927124" cy="58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8"/>
              </a:lnSpc>
              <a:spcBef>
                <a:spcPct val="0"/>
              </a:spcBef>
            </a:pPr>
            <a:r>
              <a:rPr lang="en-US" sz="3491" b="1" spc="-34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The code python from scratch (version 1):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-6689580" y="4340905"/>
            <a:ext cx="8044981" cy="9361432"/>
            <a:chOff x="0" y="0"/>
            <a:chExt cx="6985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4605"/>
              <a:ext cx="698500" cy="803589"/>
            </a:xfrm>
            <a:custGeom>
              <a:avLst/>
              <a:gdLst/>
              <a:ahLst/>
              <a:cxnLst/>
              <a:rect l="l" t="t" r="r" b="b"/>
              <a:pathLst>
                <a:path w="698500" h="803589">
                  <a:moveTo>
                    <a:pt x="369980" y="7456"/>
                  </a:moveTo>
                  <a:lnTo>
                    <a:pt x="677770" y="186534"/>
                  </a:lnTo>
                  <a:cubicBezTo>
                    <a:pt x="690605" y="194001"/>
                    <a:pt x="698500" y="207730"/>
                    <a:pt x="698500" y="222578"/>
                  </a:cubicBezTo>
                  <a:lnTo>
                    <a:pt x="698500" y="581012"/>
                  </a:lnTo>
                  <a:cubicBezTo>
                    <a:pt x="698500" y="595860"/>
                    <a:pt x="690605" y="609589"/>
                    <a:pt x="677770" y="617056"/>
                  </a:cubicBezTo>
                  <a:lnTo>
                    <a:pt x="369980" y="796134"/>
                  </a:lnTo>
                  <a:cubicBezTo>
                    <a:pt x="357165" y="803590"/>
                    <a:pt x="341335" y="803590"/>
                    <a:pt x="328520" y="796134"/>
                  </a:cubicBezTo>
                  <a:lnTo>
                    <a:pt x="20730" y="617056"/>
                  </a:lnTo>
                  <a:cubicBezTo>
                    <a:pt x="7895" y="609589"/>
                    <a:pt x="0" y="595860"/>
                    <a:pt x="0" y="581012"/>
                  </a:cubicBezTo>
                  <a:lnTo>
                    <a:pt x="0" y="222578"/>
                  </a:lnTo>
                  <a:cubicBezTo>
                    <a:pt x="0" y="207730"/>
                    <a:pt x="7895" y="194001"/>
                    <a:pt x="20730" y="186534"/>
                  </a:cubicBezTo>
                  <a:lnTo>
                    <a:pt x="328520" y="7456"/>
                  </a:lnTo>
                  <a:cubicBezTo>
                    <a:pt x="341335" y="0"/>
                    <a:pt x="357165" y="0"/>
                    <a:pt x="369980" y="7456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469550" y="1594869"/>
            <a:ext cx="14667761" cy="6236846"/>
          </a:xfrm>
          <a:custGeom>
            <a:avLst/>
            <a:gdLst/>
            <a:ahLst/>
            <a:cxnLst/>
            <a:rect l="l" t="t" r="r" b="b"/>
            <a:pathLst>
              <a:path w="14667761" h="6236846">
                <a:moveTo>
                  <a:pt x="0" y="0"/>
                </a:moveTo>
                <a:lnTo>
                  <a:pt x="14667761" y="0"/>
                </a:lnTo>
                <a:lnTo>
                  <a:pt x="14667761" y="6236846"/>
                </a:lnTo>
                <a:lnTo>
                  <a:pt x="0" y="62368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393925" y="-4179105"/>
            <a:ext cx="8011613" cy="9322605"/>
            <a:chOff x="0" y="0"/>
            <a:chExt cx="6985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4625"/>
              <a:ext cx="698500" cy="803551"/>
            </a:xfrm>
            <a:custGeom>
              <a:avLst/>
              <a:gdLst/>
              <a:ahLst/>
              <a:cxnLst/>
              <a:rect l="l" t="t" r="r" b="b"/>
              <a:pathLst>
                <a:path w="698500" h="803551">
                  <a:moveTo>
                    <a:pt x="370066" y="7486"/>
                  </a:moveTo>
                  <a:lnTo>
                    <a:pt x="677684" y="186464"/>
                  </a:lnTo>
                  <a:cubicBezTo>
                    <a:pt x="690572" y="193962"/>
                    <a:pt x="698500" y="207748"/>
                    <a:pt x="698500" y="222658"/>
                  </a:cubicBezTo>
                  <a:lnTo>
                    <a:pt x="698500" y="580892"/>
                  </a:lnTo>
                  <a:cubicBezTo>
                    <a:pt x="698500" y="595802"/>
                    <a:pt x="690572" y="609588"/>
                    <a:pt x="677684" y="617086"/>
                  </a:cubicBezTo>
                  <a:lnTo>
                    <a:pt x="370066" y="796064"/>
                  </a:lnTo>
                  <a:cubicBezTo>
                    <a:pt x="357198" y="803550"/>
                    <a:pt x="341302" y="803550"/>
                    <a:pt x="328434" y="796064"/>
                  </a:cubicBezTo>
                  <a:lnTo>
                    <a:pt x="20816" y="617086"/>
                  </a:lnTo>
                  <a:cubicBezTo>
                    <a:pt x="7928" y="609588"/>
                    <a:pt x="0" y="595802"/>
                    <a:pt x="0" y="580892"/>
                  </a:cubicBezTo>
                  <a:lnTo>
                    <a:pt x="0" y="222658"/>
                  </a:lnTo>
                  <a:cubicBezTo>
                    <a:pt x="0" y="207748"/>
                    <a:pt x="7928" y="193962"/>
                    <a:pt x="20816" y="186464"/>
                  </a:cubicBezTo>
                  <a:lnTo>
                    <a:pt x="328434" y="7486"/>
                  </a:lnTo>
                  <a:cubicBezTo>
                    <a:pt x="341302" y="0"/>
                    <a:pt x="357198" y="0"/>
                    <a:pt x="370066" y="7486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7016281" y="3504520"/>
            <a:ext cx="8044981" cy="9361432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4605"/>
              <a:ext cx="698500" cy="803589"/>
            </a:xfrm>
            <a:custGeom>
              <a:avLst/>
              <a:gdLst/>
              <a:ahLst/>
              <a:cxnLst/>
              <a:rect l="l" t="t" r="r" b="b"/>
              <a:pathLst>
                <a:path w="698500" h="803589">
                  <a:moveTo>
                    <a:pt x="369980" y="7456"/>
                  </a:moveTo>
                  <a:lnTo>
                    <a:pt x="677770" y="186534"/>
                  </a:lnTo>
                  <a:cubicBezTo>
                    <a:pt x="690605" y="194001"/>
                    <a:pt x="698500" y="207730"/>
                    <a:pt x="698500" y="222578"/>
                  </a:cubicBezTo>
                  <a:lnTo>
                    <a:pt x="698500" y="581012"/>
                  </a:lnTo>
                  <a:cubicBezTo>
                    <a:pt x="698500" y="595860"/>
                    <a:pt x="690605" y="609589"/>
                    <a:pt x="677770" y="617056"/>
                  </a:cubicBezTo>
                  <a:lnTo>
                    <a:pt x="369980" y="796134"/>
                  </a:lnTo>
                  <a:cubicBezTo>
                    <a:pt x="357165" y="803590"/>
                    <a:pt x="341335" y="803590"/>
                    <a:pt x="328520" y="796134"/>
                  </a:cubicBezTo>
                  <a:lnTo>
                    <a:pt x="20730" y="617056"/>
                  </a:lnTo>
                  <a:cubicBezTo>
                    <a:pt x="7895" y="609589"/>
                    <a:pt x="0" y="595860"/>
                    <a:pt x="0" y="581012"/>
                  </a:cubicBezTo>
                  <a:lnTo>
                    <a:pt x="0" y="222578"/>
                  </a:lnTo>
                  <a:cubicBezTo>
                    <a:pt x="0" y="207730"/>
                    <a:pt x="7895" y="194001"/>
                    <a:pt x="20730" y="186534"/>
                  </a:cubicBezTo>
                  <a:lnTo>
                    <a:pt x="328520" y="7456"/>
                  </a:lnTo>
                  <a:cubicBezTo>
                    <a:pt x="341335" y="0"/>
                    <a:pt x="357165" y="0"/>
                    <a:pt x="369980" y="7456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938444" y="1369470"/>
            <a:ext cx="12411113" cy="7548059"/>
          </a:xfrm>
          <a:custGeom>
            <a:avLst/>
            <a:gdLst/>
            <a:ahLst/>
            <a:cxnLst/>
            <a:rect l="l" t="t" r="r" b="b"/>
            <a:pathLst>
              <a:path w="12411113" h="7548059">
                <a:moveTo>
                  <a:pt x="0" y="0"/>
                </a:moveTo>
                <a:lnTo>
                  <a:pt x="12411112" y="0"/>
                </a:lnTo>
                <a:lnTo>
                  <a:pt x="12411112" y="7548060"/>
                </a:lnTo>
                <a:lnTo>
                  <a:pt x="0" y="75480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259300" y="-5733637"/>
            <a:ext cx="9613325" cy="11186414"/>
            <a:chOff x="0" y="0"/>
            <a:chExt cx="6985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3854"/>
              <a:ext cx="698500" cy="805092"/>
            </a:xfrm>
            <a:custGeom>
              <a:avLst/>
              <a:gdLst/>
              <a:ahLst/>
              <a:cxnLst/>
              <a:rect l="l" t="t" r="r" b="b"/>
              <a:pathLst>
                <a:path w="698500" h="805092">
                  <a:moveTo>
                    <a:pt x="366598" y="6239"/>
                  </a:moveTo>
                  <a:lnTo>
                    <a:pt x="681152" y="189253"/>
                  </a:lnTo>
                  <a:cubicBezTo>
                    <a:pt x="691893" y="195502"/>
                    <a:pt x="698500" y="206990"/>
                    <a:pt x="698500" y="219416"/>
                  </a:cubicBezTo>
                  <a:lnTo>
                    <a:pt x="698500" y="585676"/>
                  </a:lnTo>
                  <a:cubicBezTo>
                    <a:pt x="698500" y="598102"/>
                    <a:pt x="691893" y="609590"/>
                    <a:pt x="681152" y="615839"/>
                  </a:cubicBezTo>
                  <a:lnTo>
                    <a:pt x="366598" y="798853"/>
                  </a:lnTo>
                  <a:cubicBezTo>
                    <a:pt x="355874" y="805092"/>
                    <a:pt x="342626" y="805092"/>
                    <a:pt x="331902" y="798853"/>
                  </a:cubicBezTo>
                  <a:lnTo>
                    <a:pt x="17348" y="615839"/>
                  </a:lnTo>
                  <a:cubicBezTo>
                    <a:pt x="6607" y="609590"/>
                    <a:pt x="0" y="598102"/>
                    <a:pt x="0" y="585676"/>
                  </a:cubicBezTo>
                  <a:lnTo>
                    <a:pt x="0" y="219416"/>
                  </a:lnTo>
                  <a:cubicBezTo>
                    <a:pt x="0" y="206990"/>
                    <a:pt x="6607" y="195502"/>
                    <a:pt x="17348" y="189253"/>
                  </a:cubicBezTo>
                  <a:lnTo>
                    <a:pt x="331902" y="6239"/>
                  </a:lnTo>
                  <a:cubicBezTo>
                    <a:pt x="342626" y="0"/>
                    <a:pt x="355874" y="0"/>
                    <a:pt x="366598" y="623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7016281" y="3504520"/>
            <a:ext cx="8044981" cy="9361432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4605"/>
              <a:ext cx="698500" cy="803589"/>
            </a:xfrm>
            <a:custGeom>
              <a:avLst/>
              <a:gdLst/>
              <a:ahLst/>
              <a:cxnLst/>
              <a:rect l="l" t="t" r="r" b="b"/>
              <a:pathLst>
                <a:path w="698500" h="803589">
                  <a:moveTo>
                    <a:pt x="369980" y="7456"/>
                  </a:moveTo>
                  <a:lnTo>
                    <a:pt x="677770" y="186534"/>
                  </a:lnTo>
                  <a:cubicBezTo>
                    <a:pt x="690605" y="194001"/>
                    <a:pt x="698500" y="207730"/>
                    <a:pt x="698500" y="222578"/>
                  </a:cubicBezTo>
                  <a:lnTo>
                    <a:pt x="698500" y="581012"/>
                  </a:lnTo>
                  <a:cubicBezTo>
                    <a:pt x="698500" y="595860"/>
                    <a:pt x="690605" y="609589"/>
                    <a:pt x="677770" y="617056"/>
                  </a:cubicBezTo>
                  <a:lnTo>
                    <a:pt x="369980" y="796134"/>
                  </a:lnTo>
                  <a:cubicBezTo>
                    <a:pt x="357165" y="803590"/>
                    <a:pt x="341335" y="803590"/>
                    <a:pt x="328520" y="796134"/>
                  </a:cubicBezTo>
                  <a:lnTo>
                    <a:pt x="20730" y="617056"/>
                  </a:lnTo>
                  <a:cubicBezTo>
                    <a:pt x="7895" y="609589"/>
                    <a:pt x="0" y="595860"/>
                    <a:pt x="0" y="581012"/>
                  </a:cubicBezTo>
                  <a:lnTo>
                    <a:pt x="0" y="222578"/>
                  </a:lnTo>
                  <a:cubicBezTo>
                    <a:pt x="0" y="207730"/>
                    <a:pt x="7895" y="194001"/>
                    <a:pt x="20730" y="186534"/>
                  </a:cubicBezTo>
                  <a:lnTo>
                    <a:pt x="328520" y="7456"/>
                  </a:lnTo>
                  <a:cubicBezTo>
                    <a:pt x="341335" y="0"/>
                    <a:pt x="357165" y="0"/>
                    <a:pt x="369980" y="7456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092280" y="1174343"/>
            <a:ext cx="11194856" cy="7643800"/>
          </a:xfrm>
          <a:custGeom>
            <a:avLst/>
            <a:gdLst/>
            <a:ahLst/>
            <a:cxnLst/>
            <a:rect l="l" t="t" r="r" b="b"/>
            <a:pathLst>
              <a:path w="11194856" h="7643800">
                <a:moveTo>
                  <a:pt x="0" y="0"/>
                </a:moveTo>
                <a:lnTo>
                  <a:pt x="11194856" y="0"/>
                </a:lnTo>
                <a:lnTo>
                  <a:pt x="11194856" y="7643800"/>
                </a:lnTo>
                <a:lnTo>
                  <a:pt x="0" y="76438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7016281" y="3504520"/>
            <a:ext cx="8044981" cy="9361432"/>
            <a:chOff x="0" y="0"/>
            <a:chExt cx="6985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4605"/>
              <a:ext cx="698500" cy="803589"/>
            </a:xfrm>
            <a:custGeom>
              <a:avLst/>
              <a:gdLst/>
              <a:ahLst/>
              <a:cxnLst/>
              <a:rect l="l" t="t" r="r" b="b"/>
              <a:pathLst>
                <a:path w="698500" h="803589">
                  <a:moveTo>
                    <a:pt x="369980" y="7456"/>
                  </a:moveTo>
                  <a:lnTo>
                    <a:pt x="677770" y="186534"/>
                  </a:lnTo>
                  <a:cubicBezTo>
                    <a:pt x="690605" y="194001"/>
                    <a:pt x="698500" y="207730"/>
                    <a:pt x="698500" y="222578"/>
                  </a:cubicBezTo>
                  <a:lnTo>
                    <a:pt x="698500" y="581012"/>
                  </a:lnTo>
                  <a:cubicBezTo>
                    <a:pt x="698500" y="595860"/>
                    <a:pt x="690605" y="609589"/>
                    <a:pt x="677770" y="617056"/>
                  </a:cubicBezTo>
                  <a:lnTo>
                    <a:pt x="369980" y="796134"/>
                  </a:lnTo>
                  <a:cubicBezTo>
                    <a:pt x="357165" y="803590"/>
                    <a:pt x="341335" y="803590"/>
                    <a:pt x="328520" y="796134"/>
                  </a:cubicBezTo>
                  <a:lnTo>
                    <a:pt x="20730" y="617056"/>
                  </a:lnTo>
                  <a:cubicBezTo>
                    <a:pt x="7895" y="609589"/>
                    <a:pt x="0" y="595860"/>
                    <a:pt x="0" y="581012"/>
                  </a:cubicBezTo>
                  <a:lnTo>
                    <a:pt x="0" y="222578"/>
                  </a:lnTo>
                  <a:cubicBezTo>
                    <a:pt x="0" y="207730"/>
                    <a:pt x="7895" y="194001"/>
                    <a:pt x="20730" y="186534"/>
                  </a:cubicBezTo>
                  <a:lnTo>
                    <a:pt x="328520" y="7456"/>
                  </a:lnTo>
                  <a:cubicBezTo>
                    <a:pt x="341335" y="0"/>
                    <a:pt x="357165" y="0"/>
                    <a:pt x="369980" y="7456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59300" y="-5733637"/>
            <a:ext cx="9613325" cy="11186414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3854"/>
              <a:ext cx="698500" cy="805092"/>
            </a:xfrm>
            <a:custGeom>
              <a:avLst/>
              <a:gdLst/>
              <a:ahLst/>
              <a:cxnLst/>
              <a:rect l="l" t="t" r="r" b="b"/>
              <a:pathLst>
                <a:path w="698500" h="805092">
                  <a:moveTo>
                    <a:pt x="366598" y="6239"/>
                  </a:moveTo>
                  <a:lnTo>
                    <a:pt x="681152" y="189253"/>
                  </a:lnTo>
                  <a:cubicBezTo>
                    <a:pt x="691893" y="195502"/>
                    <a:pt x="698500" y="206990"/>
                    <a:pt x="698500" y="219416"/>
                  </a:cubicBezTo>
                  <a:lnTo>
                    <a:pt x="698500" y="585676"/>
                  </a:lnTo>
                  <a:cubicBezTo>
                    <a:pt x="698500" y="598102"/>
                    <a:pt x="691893" y="609590"/>
                    <a:pt x="681152" y="615839"/>
                  </a:cubicBezTo>
                  <a:lnTo>
                    <a:pt x="366598" y="798853"/>
                  </a:lnTo>
                  <a:cubicBezTo>
                    <a:pt x="355874" y="805092"/>
                    <a:pt x="342626" y="805092"/>
                    <a:pt x="331902" y="798853"/>
                  </a:cubicBezTo>
                  <a:lnTo>
                    <a:pt x="17348" y="615839"/>
                  </a:lnTo>
                  <a:cubicBezTo>
                    <a:pt x="6607" y="609590"/>
                    <a:pt x="0" y="598102"/>
                    <a:pt x="0" y="585676"/>
                  </a:cubicBezTo>
                  <a:lnTo>
                    <a:pt x="0" y="219416"/>
                  </a:lnTo>
                  <a:cubicBezTo>
                    <a:pt x="0" y="206990"/>
                    <a:pt x="6607" y="195502"/>
                    <a:pt x="17348" y="189253"/>
                  </a:cubicBezTo>
                  <a:lnTo>
                    <a:pt x="331902" y="6239"/>
                  </a:lnTo>
                  <a:cubicBezTo>
                    <a:pt x="342626" y="0"/>
                    <a:pt x="355874" y="0"/>
                    <a:pt x="366598" y="623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424477" y="924530"/>
            <a:ext cx="11225687" cy="9077677"/>
          </a:xfrm>
          <a:custGeom>
            <a:avLst/>
            <a:gdLst/>
            <a:ahLst/>
            <a:cxnLst/>
            <a:rect l="l" t="t" r="r" b="b"/>
            <a:pathLst>
              <a:path w="11225687" h="9077677">
                <a:moveTo>
                  <a:pt x="0" y="0"/>
                </a:moveTo>
                <a:lnTo>
                  <a:pt x="11225687" y="0"/>
                </a:lnTo>
                <a:lnTo>
                  <a:pt x="11225687" y="9077677"/>
                </a:lnTo>
                <a:lnTo>
                  <a:pt x="0" y="90776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7259300" y="-5733637"/>
            <a:ext cx="9613325" cy="11186414"/>
            <a:chOff x="0" y="0"/>
            <a:chExt cx="6985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3854"/>
              <a:ext cx="698500" cy="805092"/>
            </a:xfrm>
            <a:custGeom>
              <a:avLst/>
              <a:gdLst/>
              <a:ahLst/>
              <a:cxnLst/>
              <a:rect l="l" t="t" r="r" b="b"/>
              <a:pathLst>
                <a:path w="698500" h="805092">
                  <a:moveTo>
                    <a:pt x="366598" y="6239"/>
                  </a:moveTo>
                  <a:lnTo>
                    <a:pt x="681152" y="189253"/>
                  </a:lnTo>
                  <a:cubicBezTo>
                    <a:pt x="691893" y="195502"/>
                    <a:pt x="698500" y="206990"/>
                    <a:pt x="698500" y="219416"/>
                  </a:cubicBezTo>
                  <a:lnTo>
                    <a:pt x="698500" y="585676"/>
                  </a:lnTo>
                  <a:cubicBezTo>
                    <a:pt x="698500" y="598102"/>
                    <a:pt x="691893" y="609590"/>
                    <a:pt x="681152" y="615839"/>
                  </a:cubicBezTo>
                  <a:lnTo>
                    <a:pt x="366598" y="798853"/>
                  </a:lnTo>
                  <a:cubicBezTo>
                    <a:pt x="355874" y="805092"/>
                    <a:pt x="342626" y="805092"/>
                    <a:pt x="331902" y="798853"/>
                  </a:cubicBezTo>
                  <a:lnTo>
                    <a:pt x="17348" y="615839"/>
                  </a:lnTo>
                  <a:cubicBezTo>
                    <a:pt x="6607" y="609590"/>
                    <a:pt x="0" y="598102"/>
                    <a:pt x="0" y="585676"/>
                  </a:cubicBezTo>
                  <a:lnTo>
                    <a:pt x="0" y="219416"/>
                  </a:lnTo>
                  <a:cubicBezTo>
                    <a:pt x="0" y="206990"/>
                    <a:pt x="6607" y="195502"/>
                    <a:pt x="17348" y="189253"/>
                  </a:cubicBezTo>
                  <a:lnTo>
                    <a:pt x="331902" y="6239"/>
                  </a:lnTo>
                  <a:cubicBezTo>
                    <a:pt x="342626" y="0"/>
                    <a:pt x="355874" y="0"/>
                    <a:pt x="366598" y="623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7016281" y="3504520"/>
            <a:ext cx="8044981" cy="9361432"/>
            <a:chOff x="0" y="0"/>
            <a:chExt cx="6985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4605"/>
              <a:ext cx="698500" cy="803589"/>
            </a:xfrm>
            <a:custGeom>
              <a:avLst/>
              <a:gdLst/>
              <a:ahLst/>
              <a:cxnLst/>
              <a:rect l="l" t="t" r="r" b="b"/>
              <a:pathLst>
                <a:path w="698500" h="803589">
                  <a:moveTo>
                    <a:pt x="369980" y="7456"/>
                  </a:moveTo>
                  <a:lnTo>
                    <a:pt x="677770" y="186534"/>
                  </a:lnTo>
                  <a:cubicBezTo>
                    <a:pt x="690605" y="194001"/>
                    <a:pt x="698500" y="207730"/>
                    <a:pt x="698500" y="222578"/>
                  </a:cubicBezTo>
                  <a:lnTo>
                    <a:pt x="698500" y="581012"/>
                  </a:lnTo>
                  <a:cubicBezTo>
                    <a:pt x="698500" y="595860"/>
                    <a:pt x="690605" y="609589"/>
                    <a:pt x="677770" y="617056"/>
                  </a:cubicBezTo>
                  <a:lnTo>
                    <a:pt x="369980" y="796134"/>
                  </a:lnTo>
                  <a:cubicBezTo>
                    <a:pt x="357165" y="803590"/>
                    <a:pt x="341335" y="803590"/>
                    <a:pt x="328520" y="796134"/>
                  </a:cubicBezTo>
                  <a:lnTo>
                    <a:pt x="20730" y="617056"/>
                  </a:lnTo>
                  <a:cubicBezTo>
                    <a:pt x="7895" y="609589"/>
                    <a:pt x="0" y="595860"/>
                    <a:pt x="0" y="581012"/>
                  </a:cubicBezTo>
                  <a:lnTo>
                    <a:pt x="0" y="222578"/>
                  </a:lnTo>
                  <a:cubicBezTo>
                    <a:pt x="0" y="207730"/>
                    <a:pt x="7895" y="194001"/>
                    <a:pt x="20730" y="186534"/>
                  </a:cubicBezTo>
                  <a:lnTo>
                    <a:pt x="328520" y="7456"/>
                  </a:lnTo>
                  <a:cubicBezTo>
                    <a:pt x="341335" y="0"/>
                    <a:pt x="357165" y="0"/>
                    <a:pt x="369980" y="7456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194930" y="0"/>
            <a:ext cx="8360039" cy="10063210"/>
          </a:xfrm>
          <a:custGeom>
            <a:avLst/>
            <a:gdLst/>
            <a:ahLst/>
            <a:cxnLst/>
            <a:rect l="l" t="t" r="r" b="b"/>
            <a:pathLst>
              <a:path w="8360039" h="10063210">
                <a:moveTo>
                  <a:pt x="0" y="0"/>
                </a:moveTo>
                <a:lnTo>
                  <a:pt x="8360039" y="0"/>
                </a:lnTo>
                <a:lnTo>
                  <a:pt x="8360039" y="10063210"/>
                </a:lnTo>
                <a:lnTo>
                  <a:pt x="0" y="100632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89" r="-889"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888267" y="611389"/>
            <a:ext cx="6048387" cy="9327183"/>
          </a:xfrm>
          <a:custGeom>
            <a:avLst/>
            <a:gdLst/>
            <a:ahLst/>
            <a:cxnLst/>
            <a:rect l="l" t="t" r="r" b="b"/>
            <a:pathLst>
              <a:path w="6048387" h="9327183">
                <a:moveTo>
                  <a:pt x="0" y="0"/>
                </a:moveTo>
                <a:lnTo>
                  <a:pt x="6048386" y="0"/>
                </a:lnTo>
                <a:lnTo>
                  <a:pt x="6048386" y="9327184"/>
                </a:lnTo>
                <a:lnTo>
                  <a:pt x="0" y="93271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636343" y="2776837"/>
            <a:ext cx="7622957" cy="3864946"/>
          </a:xfrm>
          <a:custGeom>
            <a:avLst/>
            <a:gdLst/>
            <a:ahLst/>
            <a:cxnLst/>
            <a:rect l="l" t="t" r="r" b="b"/>
            <a:pathLst>
              <a:path w="7622957" h="3864946">
                <a:moveTo>
                  <a:pt x="0" y="0"/>
                </a:moveTo>
                <a:lnTo>
                  <a:pt x="7622957" y="0"/>
                </a:lnTo>
                <a:lnTo>
                  <a:pt x="7622957" y="3864946"/>
                </a:lnTo>
                <a:lnTo>
                  <a:pt x="0" y="38649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355401" y="971550"/>
            <a:ext cx="10814944" cy="587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88"/>
              </a:lnSpc>
              <a:spcBef>
                <a:spcPct val="0"/>
              </a:spcBef>
            </a:pPr>
            <a:r>
              <a:rPr lang="en-US" sz="3491" b="1" spc="-34">
                <a:solidFill>
                  <a:srgbClr val="000000"/>
                </a:solidFill>
                <a:latin typeface="Lora Bold"/>
                <a:ea typeface="Lora Bold"/>
                <a:cs typeface="Lora Bold"/>
                <a:sym typeface="Lora Bold"/>
              </a:rPr>
              <a:t>Version 2: Using deque from the collections module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53676" y="1736891"/>
            <a:ext cx="8076376" cy="948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1"/>
              </a:lnSpc>
              <a:spcBef>
                <a:spcPct val="0"/>
              </a:spcBef>
            </a:pPr>
            <a:r>
              <a:rPr lang="en-US" sz="206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from collections import deque</a:t>
            </a:r>
          </a:p>
          <a:p>
            <a:pPr algn="l">
              <a:lnSpc>
                <a:spcPts val="2891"/>
              </a:lnSpc>
              <a:spcBef>
                <a:spcPct val="0"/>
              </a:spcBef>
            </a:pPr>
            <a:endParaRPr lang="en-US" sz="2065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2891"/>
              </a:lnSpc>
              <a:spcBef>
                <a:spcPct val="0"/>
              </a:spcBef>
            </a:pPr>
            <a:r>
              <a:rPr lang="en-US" sz="206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class LinkedList:</a:t>
            </a:r>
          </a:p>
          <a:p>
            <a:pPr algn="l">
              <a:lnSpc>
                <a:spcPts val="2891"/>
              </a:lnSpc>
              <a:spcBef>
                <a:spcPct val="0"/>
              </a:spcBef>
            </a:pPr>
            <a:r>
              <a:rPr lang="en-US" sz="206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def __init__(self):</a:t>
            </a:r>
          </a:p>
          <a:p>
            <a:pPr algn="l">
              <a:lnSpc>
                <a:spcPts val="2891"/>
              </a:lnSpc>
              <a:spcBef>
                <a:spcPct val="0"/>
              </a:spcBef>
            </a:pPr>
            <a:r>
              <a:rPr lang="en-US" sz="206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self.elements = deque()</a:t>
            </a:r>
          </a:p>
          <a:p>
            <a:pPr algn="l">
              <a:lnSpc>
                <a:spcPts val="2891"/>
              </a:lnSpc>
              <a:spcBef>
                <a:spcPct val="0"/>
              </a:spcBef>
            </a:pPr>
            <a:endParaRPr lang="en-US" sz="2065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2891"/>
              </a:lnSpc>
              <a:spcBef>
                <a:spcPct val="0"/>
              </a:spcBef>
            </a:pPr>
            <a:r>
              <a:rPr lang="en-US" sz="206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def enqueue(self, data):</a:t>
            </a:r>
          </a:p>
          <a:p>
            <a:pPr algn="l">
              <a:lnSpc>
                <a:spcPts val="2891"/>
              </a:lnSpc>
              <a:spcBef>
                <a:spcPct val="0"/>
              </a:spcBef>
            </a:pPr>
            <a:r>
              <a:rPr lang="en-US" sz="206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"""Adds an element to the end of the list (similar to append)."""</a:t>
            </a:r>
          </a:p>
          <a:p>
            <a:pPr algn="l">
              <a:lnSpc>
                <a:spcPts val="2891"/>
              </a:lnSpc>
              <a:spcBef>
                <a:spcPct val="0"/>
              </a:spcBef>
            </a:pPr>
            <a:r>
              <a:rPr lang="en-US" sz="206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self.elements.append(data)</a:t>
            </a:r>
          </a:p>
          <a:p>
            <a:pPr algn="l">
              <a:lnSpc>
                <a:spcPts val="2891"/>
              </a:lnSpc>
              <a:spcBef>
                <a:spcPct val="0"/>
              </a:spcBef>
            </a:pPr>
            <a:endParaRPr lang="en-US" sz="2065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2891"/>
              </a:lnSpc>
              <a:spcBef>
                <a:spcPct val="0"/>
              </a:spcBef>
            </a:pPr>
            <a:r>
              <a:rPr lang="en-US" sz="206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def dequeue(self):</a:t>
            </a:r>
          </a:p>
          <a:p>
            <a:pPr algn="l">
              <a:lnSpc>
                <a:spcPts val="2891"/>
              </a:lnSpc>
              <a:spcBef>
                <a:spcPct val="0"/>
              </a:spcBef>
            </a:pPr>
            <a:r>
              <a:rPr lang="en-US" sz="206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"""Removes and returns the first element."""</a:t>
            </a:r>
          </a:p>
          <a:p>
            <a:pPr algn="l">
              <a:lnSpc>
                <a:spcPts val="2891"/>
              </a:lnSpc>
              <a:spcBef>
                <a:spcPct val="0"/>
              </a:spcBef>
            </a:pPr>
            <a:r>
              <a:rPr lang="en-US" sz="206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if not self.elements:</a:t>
            </a:r>
          </a:p>
          <a:p>
            <a:pPr algn="l">
              <a:lnSpc>
                <a:spcPts val="2891"/>
              </a:lnSpc>
              <a:spcBef>
                <a:spcPct val="0"/>
              </a:spcBef>
            </a:pPr>
            <a:r>
              <a:rPr lang="en-US" sz="206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    print("The list is empty.")</a:t>
            </a:r>
          </a:p>
          <a:p>
            <a:pPr algn="l">
              <a:lnSpc>
                <a:spcPts val="2891"/>
              </a:lnSpc>
              <a:spcBef>
                <a:spcPct val="0"/>
              </a:spcBef>
            </a:pPr>
            <a:r>
              <a:rPr lang="en-US" sz="206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    return None</a:t>
            </a:r>
          </a:p>
          <a:p>
            <a:pPr algn="l">
              <a:lnSpc>
                <a:spcPts val="2891"/>
              </a:lnSpc>
              <a:spcBef>
                <a:spcPct val="0"/>
              </a:spcBef>
            </a:pPr>
            <a:r>
              <a:rPr lang="en-US" sz="206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return self.elements.popleft()</a:t>
            </a:r>
          </a:p>
          <a:p>
            <a:pPr algn="l">
              <a:lnSpc>
                <a:spcPts val="2891"/>
              </a:lnSpc>
              <a:spcBef>
                <a:spcPct val="0"/>
              </a:spcBef>
            </a:pPr>
            <a:endParaRPr lang="en-US" sz="2065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2891"/>
              </a:lnSpc>
              <a:spcBef>
                <a:spcPct val="0"/>
              </a:spcBef>
            </a:pPr>
            <a:r>
              <a:rPr lang="en-US" sz="206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def append(self, data):</a:t>
            </a:r>
          </a:p>
          <a:p>
            <a:pPr algn="l">
              <a:lnSpc>
                <a:spcPts val="2891"/>
              </a:lnSpc>
              <a:spcBef>
                <a:spcPct val="0"/>
              </a:spcBef>
            </a:pPr>
            <a:r>
              <a:rPr lang="en-US" sz="206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"""Adds an element to the end of the list."""</a:t>
            </a:r>
          </a:p>
          <a:p>
            <a:pPr algn="l">
              <a:lnSpc>
                <a:spcPts val="2891"/>
              </a:lnSpc>
              <a:spcBef>
                <a:spcPct val="0"/>
              </a:spcBef>
            </a:pPr>
            <a:r>
              <a:rPr lang="en-US" sz="206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     self.elements.append(data)</a:t>
            </a:r>
          </a:p>
          <a:p>
            <a:pPr algn="l">
              <a:lnSpc>
                <a:spcPts val="2891"/>
              </a:lnSpc>
              <a:spcBef>
                <a:spcPct val="0"/>
              </a:spcBef>
            </a:pPr>
            <a:endParaRPr lang="en-US" sz="2065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2891"/>
              </a:lnSpc>
              <a:spcBef>
                <a:spcPct val="0"/>
              </a:spcBef>
            </a:pPr>
            <a:r>
              <a:rPr lang="en-US" sz="206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</a:t>
            </a:r>
          </a:p>
          <a:p>
            <a:pPr algn="l">
              <a:lnSpc>
                <a:spcPts val="2891"/>
              </a:lnSpc>
              <a:spcBef>
                <a:spcPct val="0"/>
              </a:spcBef>
            </a:pPr>
            <a:r>
              <a:rPr lang="en-US" sz="206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</a:t>
            </a:r>
          </a:p>
          <a:p>
            <a:pPr algn="l">
              <a:lnSpc>
                <a:spcPts val="2891"/>
              </a:lnSpc>
              <a:spcBef>
                <a:spcPct val="0"/>
              </a:spcBef>
            </a:pPr>
            <a:endParaRPr lang="en-US" sz="2065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2891"/>
              </a:lnSpc>
              <a:spcBef>
                <a:spcPct val="0"/>
              </a:spcBef>
            </a:pPr>
            <a:endParaRPr lang="en-US" sz="2065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  <a:p>
            <a:pPr algn="l">
              <a:lnSpc>
                <a:spcPts val="2891"/>
              </a:lnSpc>
              <a:spcBef>
                <a:spcPct val="0"/>
              </a:spcBef>
            </a:pPr>
            <a:r>
              <a:rPr lang="en-US" sz="2065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655766" y="-931661"/>
            <a:ext cx="1207069" cy="3086100"/>
            <a:chOff x="0" y="0"/>
            <a:chExt cx="317911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17911" cy="812800"/>
            </a:xfrm>
            <a:custGeom>
              <a:avLst/>
              <a:gdLst/>
              <a:ahLst/>
              <a:cxnLst/>
              <a:rect l="l" t="t" r="r" b="b"/>
              <a:pathLst>
                <a:path w="317911" h="812800">
                  <a:moveTo>
                    <a:pt x="158956" y="0"/>
                  </a:moveTo>
                  <a:lnTo>
                    <a:pt x="158956" y="0"/>
                  </a:lnTo>
                  <a:cubicBezTo>
                    <a:pt x="201113" y="0"/>
                    <a:pt x="241544" y="16747"/>
                    <a:pt x="271354" y="46557"/>
                  </a:cubicBezTo>
                  <a:cubicBezTo>
                    <a:pt x="301164" y="76367"/>
                    <a:pt x="317911" y="116798"/>
                    <a:pt x="317911" y="158956"/>
                  </a:cubicBezTo>
                  <a:lnTo>
                    <a:pt x="317911" y="653844"/>
                  </a:lnTo>
                  <a:cubicBezTo>
                    <a:pt x="317911" y="696002"/>
                    <a:pt x="301164" y="736433"/>
                    <a:pt x="271354" y="766243"/>
                  </a:cubicBezTo>
                  <a:cubicBezTo>
                    <a:pt x="241544" y="796053"/>
                    <a:pt x="201113" y="812800"/>
                    <a:pt x="158956" y="812800"/>
                  </a:cubicBezTo>
                  <a:lnTo>
                    <a:pt x="158956" y="812800"/>
                  </a:lnTo>
                  <a:cubicBezTo>
                    <a:pt x="116798" y="812800"/>
                    <a:pt x="76367" y="796053"/>
                    <a:pt x="46557" y="766243"/>
                  </a:cubicBezTo>
                  <a:cubicBezTo>
                    <a:pt x="16747" y="736433"/>
                    <a:pt x="0" y="696002"/>
                    <a:pt x="0" y="653844"/>
                  </a:cubicBezTo>
                  <a:lnTo>
                    <a:pt x="0" y="158956"/>
                  </a:lnTo>
                  <a:cubicBezTo>
                    <a:pt x="0" y="116798"/>
                    <a:pt x="16747" y="76367"/>
                    <a:pt x="46557" y="46557"/>
                  </a:cubicBezTo>
                  <a:cubicBezTo>
                    <a:pt x="76367" y="16747"/>
                    <a:pt x="116798" y="0"/>
                    <a:pt x="158956" y="0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17911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926477" y="1028700"/>
            <a:ext cx="6092096" cy="760477"/>
            <a:chOff x="0" y="0"/>
            <a:chExt cx="1604503" cy="2002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04503" cy="200290"/>
            </a:xfrm>
            <a:custGeom>
              <a:avLst/>
              <a:gdLst/>
              <a:ahLst/>
              <a:cxnLst/>
              <a:rect l="l" t="t" r="r" b="b"/>
              <a:pathLst>
                <a:path w="1604503" h="200290">
                  <a:moveTo>
                    <a:pt x="64812" y="0"/>
                  </a:moveTo>
                  <a:lnTo>
                    <a:pt x="1539691" y="0"/>
                  </a:lnTo>
                  <a:cubicBezTo>
                    <a:pt x="1575486" y="0"/>
                    <a:pt x="1604503" y="29017"/>
                    <a:pt x="1604503" y="64812"/>
                  </a:cubicBezTo>
                  <a:lnTo>
                    <a:pt x="1604503" y="135479"/>
                  </a:lnTo>
                  <a:cubicBezTo>
                    <a:pt x="1604503" y="171273"/>
                    <a:pt x="1575486" y="200290"/>
                    <a:pt x="1539691" y="200290"/>
                  </a:cubicBezTo>
                  <a:lnTo>
                    <a:pt x="64812" y="200290"/>
                  </a:lnTo>
                  <a:cubicBezTo>
                    <a:pt x="29017" y="200290"/>
                    <a:pt x="0" y="171273"/>
                    <a:pt x="0" y="135479"/>
                  </a:cubicBezTo>
                  <a:lnTo>
                    <a:pt x="0" y="64812"/>
                  </a:lnTo>
                  <a:cubicBezTo>
                    <a:pt x="0" y="29017"/>
                    <a:pt x="29017" y="0"/>
                    <a:pt x="64812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604503" cy="2574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spc="-32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Relation to AI: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874129" y="1028700"/>
            <a:ext cx="785278" cy="624777"/>
            <a:chOff x="0" y="0"/>
            <a:chExt cx="206822" cy="16455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6822" cy="164550"/>
            </a:xfrm>
            <a:custGeom>
              <a:avLst/>
              <a:gdLst/>
              <a:ahLst/>
              <a:cxnLst/>
              <a:rect l="l" t="t" r="r" b="b"/>
              <a:pathLst>
                <a:path w="206822" h="164550">
                  <a:moveTo>
                    <a:pt x="82275" y="0"/>
                  </a:moveTo>
                  <a:lnTo>
                    <a:pt x="124547" y="0"/>
                  </a:lnTo>
                  <a:cubicBezTo>
                    <a:pt x="169986" y="0"/>
                    <a:pt x="206822" y="36836"/>
                    <a:pt x="206822" y="82275"/>
                  </a:cubicBezTo>
                  <a:lnTo>
                    <a:pt x="206822" y="82275"/>
                  </a:lnTo>
                  <a:cubicBezTo>
                    <a:pt x="206822" y="127715"/>
                    <a:pt x="169986" y="164550"/>
                    <a:pt x="124547" y="164550"/>
                  </a:cubicBezTo>
                  <a:lnTo>
                    <a:pt x="82275" y="164550"/>
                  </a:lnTo>
                  <a:cubicBezTo>
                    <a:pt x="36836" y="164550"/>
                    <a:pt x="0" y="127715"/>
                    <a:pt x="0" y="82275"/>
                  </a:cubicBezTo>
                  <a:lnTo>
                    <a:pt x="0" y="82275"/>
                  </a:lnTo>
                  <a:cubicBezTo>
                    <a:pt x="0" y="36836"/>
                    <a:pt x="36836" y="0"/>
                    <a:pt x="82275" y="0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6822" cy="202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926477" y="4288493"/>
            <a:ext cx="6092096" cy="760477"/>
            <a:chOff x="0" y="0"/>
            <a:chExt cx="1604503" cy="20029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04503" cy="200290"/>
            </a:xfrm>
            <a:custGeom>
              <a:avLst/>
              <a:gdLst/>
              <a:ahLst/>
              <a:cxnLst/>
              <a:rect l="l" t="t" r="r" b="b"/>
              <a:pathLst>
                <a:path w="1604503" h="200290">
                  <a:moveTo>
                    <a:pt x="64812" y="0"/>
                  </a:moveTo>
                  <a:lnTo>
                    <a:pt x="1539691" y="0"/>
                  </a:lnTo>
                  <a:cubicBezTo>
                    <a:pt x="1575486" y="0"/>
                    <a:pt x="1604503" y="29017"/>
                    <a:pt x="1604503" y="64812"/>
                  </a:cubicBezTo>
                  <a:lnTo>
                    <a:pt x="1604503" y="135479"/>
                  </a:lnTo>
                  <a:cubicBezTo>
                    <a:pt x="1604503" y="171273"/>
                    <a:pt x="1575486" y="200290"/>
                    <a:pt x="1539691" y="200290"/>
                  </a:cubicBezTo>
                  <a:lnTo>
                    <a:pt x="64812" y="200290"/>
                  </a:lnTo>
                  <a:cubicBezTo>
                    <a:pt x="29017" y="200290"/>
                    <a:pt x="0" y="171273"/>
                    <a:pt x="0" y="135479"/>
                  </a:cubicBezTo>
                  <a:lnTo>
                    <a:pt x="0" y="64812"/>
                  </a:lnTo>
                  <a:cubicBezTo>
                    <a:pt x="0" y="29017"/>
                    <a:pt x="29017" y="0"/>
                    <a:pt x="64812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604503" cy="2574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80"/>
                </a:lnSpc>
              </a:pPr>
              <a:r>
                <a:rPr lang="en-US" sz="3200" b="1" spc="-32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Relation to DS: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4129" y="4288493"/>
            <a:ext cx="785278" cy="624777"/>
            <a:chOff x="0" y="0"/>
            <a:chExt cx="206822" cy="16455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6822" cy="164550"/>
            </a:xfrm>
            <a:custGeom>
              <a:avLst/>
              <a:gdLst/>
              <a:ahLst/>
              <a:cxnLst/>
              <a:rect l="l" t="t" r="r" b="b"/>
              <a:pathLst>
                <a:path w="206822" h="164550">
                  <a:moveTo>
                    <a:pt x="82275" y="0"/>
                  </a:moveTo>
                  <a:lnTo>
                    <a:pt x="124547" y="0"/>
                  </a:lnTo>
                  <a:cubicBezTo>
                    <a:pt x="169986" y="0"/>
                    <a:pt x="206822" y="36836"/>
                    <a:pt x="206822" y="82275"/>
                  </a:cubicBezTo>
                  <a:lnTo>
                    <a:pt x="206822" y="82275"/>
                  </a:lnTo>
                  <a:cubicBezTo>
                    <a:pt x="206822" y="127715"/>
                    <a:pt x="169986" y="164550"/>
                    <a:pt x="124547" y="164550"/>
                  </a:cubicBezTo>
                  <a:lnTo>
                    <a:pt x="82275" y="164550"/>
                  </a:lnTo>
                  <a:cubicBezTo>
                    <a:pt x="36836" y="164550"/>
                    <a:pt x="0" y="127715"/>
                    <a:pt x="0" y="82275"/>
                  </a:cubicBezTo>
                  <a:lnTo>
                    <a:pt x="0" y="82275"/>
                  </a:lnTo>
                  <a:cubicBezTo>
                    <a:pt x="0" y="36836"/>
                    <a:pt x="36836" y="0"/>
                    <a:pt x="82275" y="0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06822" cy="202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0585197" y="3329"/>
            <a:ext cx="5140171" cy="5140171"/>
          </a:xfrm>
          <a:custGeom>
            <a:avLst/>
            <a:gdLst/>
            <a:ahLst/>
            <a:cxnLst/>
            <a:rect l="l" t="t" r="r" b="b"/>
            <a:pathLst>
              <a:path w="5140171" h="5140171">
                <a:moveTo>
                  <a:pt x="0" y="0"/>
                </a:moveTo>
                <a:lnTo>
                  <a:pt x="5140171" y="0"/>
                </a:lnTo>
                <a:lnTo>
                  <a:pt x="5140171" y="5140171"/>
                </a:lnTo>
                <a:lnTo>
                  <a:pt x="0" y="51401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7778172" y="5143500"/>
            <a:ext cx="4629513" cy="4629513"/>
          </a:xfrm>
          <a:custGeom>
            <a:avLst/>
            <a:gdLst/>
            <a:ahLst/>
            <a:cxnLst/>
            <a:rect l="l" t="t" r="r" b="b"/>
            <a:pathLst>
              <a:path w="4629513" h="4629513">
                <a:moveTo>
                  <a:pt x="0" y="0"/>
                </a:moveTo>
                <a:lnTo>
                  <a:pt x="4629514" y="0"/>
                </a:lnTo>
                <a:lnTo>
                  <a:pt x="4629514" y="4629513"/>
                </a:lnTo>
                <a:lnTo>
                  <a:pt x="0" y="46295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094267" y="2078239"/>
            <a:ext cx="5091985" cy="2210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5129" lvl="1" indent="-322564" algn="just">
              <a:lnSpc>
                <a:spcPts val="4482"/>
              </a:lnSpc>
              <a:buFont typeface="Arial"/>
              <a:buChar char="•"/>
            </a:pPr>
            <a:r>
              <a:rPr lang="en-US" sz="2988" spc="-29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Task Scheduling: </a:t>
            </a:r>
          </a:p>
          <a:p>
            <a:pPr marL="645129" lvl="1" indent="-322564" algn="just">
              <a:lnSpc>
                <a:spcPts val="4482"/>
              </a:lnSpc>
              <a:buFont typeface="Arial"/>
              <a:buChar char="•"/>
            </a:pPr>
            <a:r>
              <a:rPr lang="en-US" sz="2988" spc="-29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Search Algorithms</a:t>
            </a:r>
          </a:p>
          <a:p>
            <a:pPr marL="645129" lvl="1" indent="-322564" algn="just">
              <a:lnSpc>
                <a:spcPts val="4482"/>
              </a:lnSpc>
              <a:buFont typeface="Arial"/>
              <a:buChar char="•"/>
            </a:pPr>
            <a:r>
              <a:rPr lang="en-US" sz="2988" spc="-29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Event Handling</a:t>
            </a:r>
          </a:p>
          <a:p>
            <a:pPr algn="just">
              <a:lnSpc>
                <a:spcPts val="4482"/>
              </a:lnSpc>
            </a:pPr>
            <a:endParaRPr lang="en-US" sz="2988" spc="-29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274417" y="5260825"/>
            <a:ext cx="6018469" cy="22102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5129" lvl="1" indent="-322564" algn="just">
              <a:lnSpc>
                <a:spcPts val="4482"/>
              </a:lnSpc>
              <a:buFont typeface="Arial"/>
              <a:buChar char="•"/>
            </a:pPr>
            <a:r>
              <a:rPr lang="en-US" sz="2988" spc="-29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Message Passing</a:t>
            </a:r>
          </a:p>
          <a:p>
            <a:pPr marL="645129" lvl="1" indent="-322564" algn="just">
              <a:lnSpc>
                <a:spcPts val="4482"/>
              </a:lnSpc>
              <a:buFont typeface="Arial"/>
              <a:buChar char="•"/>
            </a:pPr>
            <a:r>
              <a:rPr lang="en-US" sz="2988" spc="-29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Load Balancing</a:t>
            </a:r>
          </a:p>
          <a:p>
            <a:pPr marL="645129" lvl="1" indent="-322564" algn="just">
              <a:lnSpc>
                <a:spcPts val="4482"/>
              </a:lnSpc>
              <a:buFont typeface="Arial"/>
              <a:buChar char="•"/>
            </a:pPr>
            <a:r>
              <a:rPr lang="en-US" sz="2988" spc="-29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Fault Tolerance</a:t>
            </a:r>
          </a:p>
          <a:p>
            <a:pPr algn="just">
              <a:lnSpc>
                <a:spcPts val="4482"/>
              </a:lnSpc>
            </a:pPr>
            <a:endParaRPr lang="en-US" sz="2988" spc="-29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3700522" y="3009898"/>
            <a:ext cx="11677678" cy="3350364"/>
            <a:chOff x="0" y="-16328"/>
            <a:chExt cx="1270864" cy="36461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0864" cy="348287"/>
            </a:xfrm>
            <a:custGeom>
              <a:avLst/>
              <a:gdLst/>
              <a:ahLst/>
              <a:cxnLst/>
              <a:rect l="l" t="t" r="r" b="b"/>
              <a:pathLst>
                <a:path w="1270864" h="348287">
                  <a:moveTo>
                    <a:pt x="33811" y="0"/>
                  </a:moveTo>
                  <a:lnTo>
                    <a:pt x="1237052" y="0"/>
                  </a:lnTo>
                  <a:cubicBezTo>
                    <a:pt x="1255726" y="0"/>
                    <a:pt x="1270864" y="15138"/>
                    <a:pt x="1270864" y="33811"/>
                  </a:cubicBezTo>
                  <a:lnTo>
                    <a:pt x="1270864" y="314476"/>
                  </a:lnTo>
                  <a:cubicBezTo>
                    <a:pt x="1270864" y="323443"/>
                    <a:pt x="1267302" y="332043"/>
                    <a:pt x="1260961" y="338384"/>
                  </a:cubicBezTo>
                  <a:cubicBezTo>
                    <a:pt x="1254620" y="344725"/>
                    <a:pt x="1246020" y="348287"/>
                    <a:pt x="1237052" y="348287"/>
                  </a:cubicBezTo>
                  <a:lnTo>
                    <a:pt x="33811" y="348287"/>
                  </a:lnTo>
                  <a:cubicBezTo>
                    <a:pt x="15138" y="348287"/>
                    <a:pt x="0" y="333149"/>
                    <a:pt x="0" y="314476"/>
                  </a:cubicBezTo>
                  <a:lnTo>
                    <a:pt x="0" y="33811"/>
                  </a:lnTo>
                  <a:cubicBezTo>
                    <a:pt x="0" y="15138"/>
                    <a:pt x="15138" y="0"/>
                    <a:pt x="33811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6328"/>
              <a:ext cx="1270864" cy="3646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0297"/>
                </a:lnSpc>
              </a:pPr>
              <a:r>
                <a:rPr lang="en-US" sz="14498" b="1" spc="-144" dirty="0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Conclusion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532777" y="3159932"/>
            <a:ext cx="874030" cy="3305101"/>
            <a:chOff x="0" y="0"/>
            <a:chExt cx="95119" cy="3596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95119" cy="359689"/>
            </a:xfrm>
            <a:custGeom>
              <a:avLst/>
              <a:gdLst/>
              <a:ahLst/>
              <a:cxnLst/>
              <a:rect l="l" t="t" r="r" b="b"/>
              <a:pathLst>
                <a:path w="95119" h="359689">
                  <a:moveTo>
                    <a:pt x="47560" y="0"/>
                  </a:moveTo>
                  <a:lnTo>
                    <a:pt x="47560" y="0"/>
                  </a:lnTo>
                  <a:cubicBezTo>
                    <a:pt x="73826" y="0"/>
                    <a:pt x="95119" y="21293"/>
                    <a:pt x="95119" y="47560"/>
                  </a:cubicBezTo>
                  <a:lnTo>
                    <a:pt x="95119" y="312129"/>
                  </a:lnTo>
                  <a:cubicBezTo>
                    <a:pt x="95119" y="338396"/>
                    <a:pt x="73826" y="359689"/>
                    <a:pt x="47560" y="359689"/>
                  </a:cubicBezTo>
                  <a:lnTo>
                    <a:pt x="47560" y="359689"/>
                  </a:lnTo>
                  <a:cubicBezTo>
                    <a:pt x="21293" y="359689"/>
                    <a:pt x="0" y="338396"/>
                    <a:pt x="0" y="312129"/>
                  </a:cubicBezTo>
                  <a:lnTo>
                    <a:pt x="0" y="47560"/>
                  </a:lnTo>
                  <a:cubicBezTo>
                    <a:pt x="0" y="21293"/>
                    <a:pt x="21293" y="0"/>
                    <a:pt x="47560" y="0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95119" cy="3977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71393" y="1295400"/>
            <a:ext cx="3707792" cy="723900"/>
            <a:chOff x="0" y="0"/>
            <a:chExt cx="976538" cy="1906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976538" cy="190657"/>
            </a:xfrm>
            <a:custGeom>
              <a:avLst/>
              <a:gdLst/>
              <a:ahLst/>
              <a:cxnLst/>
              <a:rect l="l" t="t" r="r" b="b"/>
              <a:pathLst>
                <a:path w="976538" h="190657">
                  <a:moveTo>
                    <a:pt x="95328" y="0"/>
                  </a:moveTo>
                  <a:lnTo>
                    <a:pt x="881209" y="0"/>
                  </a:lnTo>
                  <a:cubicBezTo>
                    <a:pt x="933858" y="0"/>
                    <a:pt x="976538" y="42680"/>
                    <a:pt x="976538" y="95328"/>
                  </a:cubicBezTo>
                  <a:lnTo>
                    <a:pt x="976538" y="95328"/>
                  </a:lnTo>
                  <a:cubicBezTo>
                    <a:pt x="976538" y="147977"/>
                    <a:pt x="933858" y="190657"/>
                    <a:pt x="881209" y="190657"/>
                  </a:cubicBezTo>
                  <a:lnTo>
                    <a:pt x="95328" y="190657"/>
                  </a:lnTo>
                  <a:cubicBezTo>
                    <a:pt x="42680" y="190657"/>
                    <a:pt x="0" y="147977"/>
                    <a:pt x="0" y="95328"/>
                  </a:cubicBezTo>
                  <a:lnTo>
                    <a:pt x="0" y="95328"/>
                  </a:lnTo>
                  <a:cubicBezTo>
                    <a:pt x="0" y="42680"/>
                    <a:pt x="42680" y="0"/>
                    <a:pt x="95328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976538" cy="247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 spc="-30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Access Modifiers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71393" y="3038475"/>
            <a:ext cx="2659160" cy="723900"/>
            <a:chOff x="0" y="0"/>
            <a:chExt cx="700355" cy="19065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00355" cy="190657"/>
            </a:xfrm>
            <a:custGeom>
              <a:avLst/>
              <a:gdLst/>
              <a:ahLst/>
              <a:cxnLst/>
              <a:rect l="l" t="t" r="r" b="b"/>
              <a:pathLst>
                <a:path w="700355" h="190657">
                  <a:moveTo>
                    <a:pt x="95328" y="0"/>
                  </a:moveTo>
                  <a:lnTo>
                    <a:pt x="605027" y="0"/>
                  </a:lnTo>
                  <a:cubicBezTo>
                    <a:pt x="657675" y="0"/>
                    <a:pt x="700355" y="42680"/>
                    <a:pt x="700355" y="95328"/>
                  </a:cubicBezTo>
                  <a:lnTo>
                    <a:pt x="700355" y="95328"/>
                  </a:lnTo>
                  <a:cubicBezTo>
                    <a:pt x="700355" y="147977"/>
                    <a:pt x="657675" y="190657"/>
                    <a:pt x="605027" y="190657"/>
                  </a:cubicBezTo>
                  <a:lnTo>
                    <a:pt x="95328" y="190657"/>
                  </a:lnTo>
                  <a:cubicBezTo>
                    <a:pt x="42680" y="190657"/>
                    <a:pt x="0" y="147977"/>
                    <a:pt x="0" y="95328"/>
                  </a:cubicBezTo>
                  <a:lnTo>
                    <a:pt x="0" y="95328"/>
                  </a:lnTo>
                  <a:cubicBezTo>
                    <a:pt x="0" y="42680"/>
                    <a:pt x="42680" y="0"/>
                    <a:pt x="95328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700355" cy="247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 spc="-30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Inheritance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71393" y="4981939"/>
            <a:ext cx="5798470" cy="723900"/>
            <a:chOff x="0" y="0"/>
            <a:chExt cx="1527169" cy="1906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27169" cy="190657"/>
            </a:xfrm>
            <a:custGeom>
              <a:avLst/>
              <a:gdLst/>
              <a:ahLst/>
              <a:cxnLst/>
              <a:rect l="l" t="t" r="r" b="b"/>
              <a:pathLst>
                <a:path w="1527169" h="190657">
                  <a:moveTo>
                    <a:pt x="68093" y="0"/>
                  </a:moveTo>
                  <a:lnTo>
                    <a:pt x="1459076" y="0"/>
                  </a:lnTo>
                  <a:cubicBezTo>
                    <a:pt x="1496683" y="0"/>
                    <a:pt x="1527169" y="30486"/>
                    <a:pt x="1527169" y="68093"/>
                  </a:cubicBezTo>
                  <a:lnTo>
                    <a:pt x="1527169" y="122563"/>
                  </a:lnTo>
                  <a:cubicBezTo>
                    <a:pt x="1527169" y="160170"/>
                    <a:pt x="1496683" y="190657"/>
                    <a:pt x="1459076" y="190657"/>
                  </a:cubicBezTo>
                  <a:lnTo>
                    <a:pt x="68093" y="190657"/>
                  </a:lnTo>
                  <a:cubicBezTo>
                    <a:pt x="30486" y="190657"/>
                    <a:pt x="0" y="160170"/>
                    <a:pt x="0" y="122563"/>
                  </a:cubicBezTo>
                  <a:lnTo>
                    <a:pt x="0" y="68093"/>
                  </a:lnTo>
                  <a:cubicBezTo>
                    <a:pt x="0" y="30486"/>
                    <a:pt x="30486" y="0"/>
                    <a:pt x="68093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527169" cy="247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 spc="-30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Constructors and Destructors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71393" y="6628635"/>
            <a:ext cx="6242193" cy="723900"/>
            <a:chOff x="0" y="0"/>
            <a:chExt cx="1644035" cy="19065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644035" cy="190657"/>
            </a:xfrm>
            <a:custGeom>
              <a:avLst/>
              <a:gdLst/>
              <a:ahLst/>
              <a:cxnLst/>
              <a:rect l="l" t="t" r="r" b="b"/>
              <a:pathLst>
                <a:path w="1644035" h="190657">
                  <a:moveTo>
                    <a:pt x="63253" y="0"/>
                  </a:moveTo>
                  <a:lnTo>
                    <a:pt x="1580782" y="0"/>
                  </a:lnTo>
                  <a:cubicBezTo>
                    <a:pt x="1597557" y="0"/>
                    <a:pt x="1613646" y="6664"/>
                    <a:pt x="1625508" y="18526"/>
                  </a:cubicBezTo>
                  <a:cubicBezTo>
                    <a:pt x="1637370" y="30389"/>
                    <a:pt x="1644035" y="46477"/>
                    <a:pt x="1644035" y="63253"/>
                  </a:cubicBezTo>
                  <a:lnTo>
                    <a:pt x="1644035" y="127404"/>
                  </a:lnTo>
                  <a:cubicBezTo>
                    <a:pt x="1644035" y="162337"/>
                    <a:pt x="1615715" y="190657"/>
                    <a:pt x="1580782" y="190657"/>
                  </a:cubicBezTo>
                  <a:lnTo>
                    <a:pt x="63253" y="190657"/>
                  </a:lnTo>
                  <a:cubicBezTo>
                    <a:pt x="28319" y="190657"/>
                    <a:pt x="0" y="162337"/>
                    <a:pt x="0" y="127404"/>
                  </a:cubicBezTo>
                  <a:lnTo>
                    <a:pt x="0" y="63253"/>
                  </a:lnTo>
                  <a:cubicBezTo>
                    <a:pt x="0" y="28319"/>
                    <a:pt x="28319" y="0"/>
                    <a:pt x="63253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1644035" cy="247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 spc="-30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Interfaces and Abstract Classes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213459" y="1292856"/>
            <a:ext cx="6056200" cy="723900"/>
            <a:chOff x="0" y="0"/>
            <a:chExt cx="1595048" cy="19065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95048" cy="190657"/>
            </a:xfrm>
            <a:custGeom>
              <a:avLst/>
              <a:gdLst/>
              <a:ahLst/>
              <a:cxnLst/>
              <a:rect l="l" t="t" r="r" b="b"/>
              <a:pathLst>
                <a:path w="1595048" h="190657">
                  <a:moveTo>
                    <a:pt x="65196" y="0"/>
                  </a:moveTo>
                  <a:lnTo>
                    <a:pt x="1529853" y="0"/>
                  </a:lnTo>
                  <a:cubicBezTo>
                    <a:pt x="1565859" y="0"/>
                    <a:pt x="1595048" y="29189"/>
                    <a:pt x="1595048" y="65196"/>
                  </a:cubicBezTo>
                  <a:lnTo>
                    <a:pt x="1595048" y="125461"/>
                  </a:lnTo>
                  <a:cubicBezTo>
                    <a:pt x="1595048" y="161468"/>
                    <a:pt x="1565859" y="190657"/>
                    <a:pt x="1529853" y="190657"/>
                  </a:cubicBezTo>
                  <a:lnTo>
                    <a:pt x="65196" y="190657"/>
                  </a:lnTo>
                  <a:cubicBezTo>
                    <a:pt x="47905" y="190657"/>
                    <a:pt x="31322" y="183788"/>
                    <a:pt x="19095" y="171561"/>
                  </a:cubicBezTo>
                  <a:cubicBezTo>
                    <a:pt x="6869" y="159335"/>
                    <a:pt x="0" y="142752"/>
                    <a:pt x="0" y="125461"/>
                  </a:cubicBezTo>
                  <a:lnTo>
                    <a:pt x="0" y="65196"/>
                  </a:lnTo>
                  <a:cubicBezTo>
                    <a:pt x="0" y="29189"/>
                    <a:pt x="29189" y="0"/>
                    <a:pt x="65196" y="0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1595048" cy="24780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 b="1" spc="-30">
                  <a:solidFill>
                    <a:srgbClr val="FFFFFF"/>
                  </a:solidFill>
                  <a:latin typeface="Lora Bold"/>
                  <a:ea typeface="Lora Bold"/>
                  <a:cs typeface="Lora Bold"/>
                  <a:sym typeface="Lora Bold"/>
                </a:rPr>
                <a:t>Properties and Getters/Setters</a:t>
              </a:r>
            </a:p>
          </p:txBody>
        </p:sp>
      </p:grpSp>
      <p:sp>
        <p:nvSpPr>
          <p:cNvPr id="18" name="Freeform 18"/>
          <p:cNvSpPr/>
          <p:nvPr/>
        </p:nvSpPr>
        <p:spPr>
          <a:xfrm>
            <a:off x="8375349" y="2390446"/>
            <a:ext cx="5323844" cy="2941703"/>
          </a:xfrm>
          <a:custGeom>
            <a:avLst/>
            <a:gdLst/>
            <a:ahLst/>
            <a:cxnLst/>
            <a:rect l="l" t="t" r="r" b="b"/>
            <a:pathLst>
              <a:path w="5323844" h="2941703">
                <a:moveTo>
                  <a:pt x="0" y="0"/>
                </a:moveTo>
                <a:lnTo>
                  <a:pt x="5323843" y="0"/>
                </a:lnTo>
                <a:lnTo>
                  <a:pt x="5323843" y="2941703"/>
                </a:lnTo>
                <a:lnTo>
                  <a:pt x="0" y="29417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341661" y="5705839"/>
            <a:ext cx="5357531" cy="3288305"/>
          </a:xfrm>
          <a:custGeom>
            <a:avLst/>
            <a:gdLst/>
            <a:ahLst/>
            <a:cxnLst/>
            <a:rect l="l" t="t" r="r" b="b"/>
            <a:pathLst>
              <a:path w="5357531" h="3288305">
                <a:moveTo>
                  <a:pt x="0" y="0"/>
                </a:moveTo>
                <a:lnTo>
                  <a:pt x="5357531" y="0"/>
                </a:lnTo>
                <a:lnTo>
                  <a:pt x="5357531" y="3288305"/>
                </a:lnTo>
                <a:lnTo>
                  <a:pt x="0" y="3288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 rot="-7977754">
            <a:off x="14129222" y="2412240"/>
            <a:ext cx="641994" cy="1925449"/>
            <a:chOff x="0" y="0"/>
            <a:chExt cx="470047" cy="140975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0047" cy="1409750"/>
            </a:xfrm>
            <a:custGeom>
              <a:avLst/>
              <a:gdLst/>
              <a:ahLst/>
              <a:cxnLst/>
              <a:rect l="l" t="t" r="r" b="b"/>
              <a:pathLst>
                <a:path w="470047" h="1409750">
                  <a:moveTo>
                    <a:pt x="235023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1409750"/>
                  </a:lnTo>
                  <a:lnTo>
                    <a:pt x="266847" y="1409750"/>
                  </a:lnTo>
                  <a:lnTo>
                    <a:pt x="266847" y="406400"/>
                  </a:lnTo>
                  <a:lnTo>
                    <a:pt x="470047" y="406400"/>
                  </a:lnTo>
                  <a:lnTo>
                    <a:pt x="235023" y="0"/>
                  </a:ln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203200" y="63500"/>
              <a:ext cx="63647" cy="1346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13921542" y="2096295"/>
            <a:ext cx="3669903" cy="689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  <a:spcBef>
                <a:spcPct val="0"/>
              </a:spcBef>
            </a:pPr>
            <a:r>
              <a:rPr lang="en-US" sz="4009" b="1" spc="-40">
                <a:solidFill>
                  <a:srgbClr val="101AAF"/>
                </a:solidFill>
                <a:latin typeface="Lora Bold"/>
                <a:ea typeface="Lora Bold"/>
                <a:cs typeface="Lora Bold"/>
                <a:sym typeface="Lora Bold"/>
              </a:rPr>
              <a:t>Java</a:t>
            </a:r>
          </a:p>
        </p:txBody>
      </p:sp>
      <p:grpSp>
        <p:nvGrpSpPr>
          <p:cNvPr id="24" name="Group 24"/>
          <p:cNvGrpSpPr/>
          <p:nvPr/>
        </p:nvGrpSpPr>
        <p:grpSpPr>
          <a:xfrm rot="-3746578">
            <a:off x="14207943" y="5657300"/>
            <a:ext cx="641994" cy="1925449"/>
            <a:chOff x="0" y="0"/>
            <a:chExt cx="470047" cy="140975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70047" cy="1409750"/>
            </a:xfrm>
            <a:custGeom>
              <a:avLst/>
              <a:gdLst/>
              <a:ahLst/>
              <a:cxnLst/>
              <a:rect l="l" t="t" r="r" b="b"/>
              <a:pathLst>
                <a:path w="470047" h="1409750">
                  <a:moveTo>
                    <a:pt x="235023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1409750"/>
                  </a:lnTo>
                  <a:lnTo>
                    <a:pt x="266847" y="1409750"/>
                  </a:lnTo>
                  <a:lnTo>
                    <a:pt x="266847" y="406400"/>
                  </a:lnTo>
                  <a:lnTo>
                    <a:pt x="470047" y="406400"/>
                  </a:lnTo>
                  <a:lnTo>
                    <a:pt x="235023" y="0"/>
                  </a:ln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203200" y="63500"/>
              <a:ext cx="63647" cy="1346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450219" y="6660421"/>
            <a:ext cx="3669903" cy="689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3"/>
              </a:lnSpc>
              <a:spcBef>
                <a:spcPct val="0"/>
              </a:spcBef>
            </a:pPr>
            <a:r>
              <a:rPr lang="en-US" sz="4009" b="1" spc="-40" dirty="0">
                <a:solidFill>
                  <a:srgbClr val="101AAF"/>
                </a:solidFill>
                <a:latin typeface="Lora Bold"/>
                <a:ea typeface="Lora Bold"/>
                <a:cs typeface="Lora Bold"/>
                <a:sym typeface="Lora Bold"/>
              </a:rPr>
              <a:t>Python</a:t>
            </a:r>
          </a:p>
        </p:txBody>
      </p:sp>
      <p:sp>
        <p:nvSpPr>
          <p:cNvPr id="28" name="Rectangle 1"/>
          <p:cNvSpPr>
            <a:spLocks noChangeArrowheads="1"/>
          </p:cNvSpPr>
          <p:nvPr/>
        </p:nvSpPr>
        <p:spPr bwMode="auto">
          <a:xfrm>
            <a:off x="1355401" y="4000248"/>
            <a:ext cx="5121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class 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ChildClass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(</a:t>
            </a:r>
            <a:r>
              <a:rPr kumimoji="0" lang="en-US" altLang="en-US" sz="28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ParentClass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)</a:t>
            </a: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21500" y="-3407028"/>
            <a:ext cx="4805004" cy="5591278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7711"/>
              <a:ext cx="698500" cy="797379"/>
            </a:xfrm>
            <a:custGeom>
              <a:avLst/>
              <a:gdLst/>
              <a:ahLst/>
              <a:cxnLst/>
              <a:rect l="l" t="t" r="r" b="b"/>
              <a:pathLst>
                <a:path w="698500" h="797379">
                  <a:moveTo>
                    <a:pt x="383958" y="12483"/>
                  </a:moveTo>
                  <a:lnTo>
                    <a:pt x="663792" y="175296"/>
                  </a:lnTo>
                  <a:cubicBezTo>
                    <a:pt x="685281" y="187798"/>
                    <a:pt x="698500" y="210783"/>
                    <a:pt x="698500" y="235644"/>
                  </a:cubicBezTo>
                  <a:lnTo>
                    <a:pt x="698500" y="561734"/>
                  </a:lnTo>
                  <a:cubicBezTo>
                    <a:pt x="698500" y="586595"/>
                    <a:pt x="685281" y="609580"/>
                    <a:pt x="663792" y="622082"/>
                  </a:cubicBezTo>
                  <a:lnTo>
                    <a:pt x="383958" y="784896"/>
                  </a:lnTo>
                  <a:cubicBezTo>
                    <a:pt x="362503" y="797378"/>
                    <a:pt x="335997" y="797378"/>
                    <a:pt x="314542" y="784896"/>
                  </a:cubicBezTo>
                  <a:lnTo>
                    <a:pt x="34708" y="622082"/>
                  </a:lnTo>
                  <a:cubicBezTo>
                    <a:pt x="13219" y="609580"/>
                    <a:pt x="0" y="586595"/>
                    <a:pt x="0" y="561734"/>
                  </a:cubicBezTo>
                  <a:lnTo>
                    <a:pt x="0" y="235644"/>
                  </a:lnTo>
                  <a:cubicBezTo>
                    <a:pt x="0" y="210783"/>
                    <a:pt x="13219" y="187798"/>
                    <a:pt x="34708" y="175296"/>
                  </a:cubicBezTo>
                  <a:lnTo>
                    <a:pt x="314542" y="12483"/>
                  </a:lnTo>
                  <a:cubicBezTo>
                    <a:pt x="335997" y="0"/>
                    <a:pt x="362503" y="0"/>
                    <a:pt x="383958" y="12483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6990347" y="1231657"/>
            <a:ext cx="7072312" cy="8229600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5239"/>
              <a:ext cx="698500" cy="802323"/>
            </a:xfrm>
            <a:custGeom>
              <a:avLst/>
              <a:gdLst/>
              <a:ahLst/>
              <a:cxnLst/>
              <a:rect l="l" t="t" r="r" b="b"/>
              <a:pathLst>
                <a:path w="698500" h="802323">
                  <a:moveTo>
                    <a:pt x="372831" y="8481"/>
                  </a:moveTo>
                  <a:lnTo>
                    <a:pt x="674919" y="184241"/>
                  </a:lnTo>
                  <a:cubicBezTo>
                    <a:pt x="689519" y="192735"/>
                    <a:pt x="698500" y="208352"/>
                    <a:pt x="698500" y="225242"/>
                  </a:cubicBezTo>
                  <a:lnTo>
                    <a:pt x="698500" y="577080"/>
                  </a:lnTo>
                  <a:cubicBezTo>
                    <a:pt x="698500" y="593970"/>
                    <a:pt x="689519" y="609587"/>
                    <a:pt x="674919" y="618081"/>
                  </a:cubicBezTo>
                  <a:lnTo>
                    <a:pt x="372831" y="793841"/>
                  </a:lnTo>
                  <a:cubicBezTo>
                    <a:pt x="358254" y="802322"/>
                    <a:pt x="340246" y="802322"/>
                    <a:pt x="325669" y="793841"/>
                  </a:cubicBezTo>
                  <a:lnTo>
                    <a:pt x="23581" y="618081"/>
                  </a:lnTo>
                  <a:cubicBezTo>
                    <a:pt x="8981" y="609587"/>
                    <a:pt x="0" y="593970"/>
                    <a:pt x="0" y="577080"/>
                  </a:cubicBezTo>
                  <a:lnTo>
                    <a:pt x="0" y="225242"/>
                  </a:lnTo>
                  <a:cubicBezTo>
                    <a:pt x="0" y="208352"/>
                    <a:pt x="8981" y="192735"/>
                    <a:pt x="23581" y="184241"/>
                  </a:cubicBezTo>
                  <a:lnTo>
                    <a:pt x="325669" y="8481"/>
                  </a:lnTo>
                  <a:cubicBezTo>
                    <a:pt x="340246" y="0"/>
                    <a:pt x="358254" y="0"/>
                    <a:pt x="372831" y="8481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55401" y="2379198"/>
            <a:ext cx="13383891" cy="6384059"/>
          </a:xfrm>
          <a:custGeom>
            <a:avLst/>
            <a:gdLst/>
            <a:ahLst/>
            <a:cxnLst/>
            <a:rect l="l" t="t" r="r" b="b"/>
            <a:pathLst>
              <a:path w="13383891" h="6384059">
                <a:moveTo>
                  <a:pt x="0" y="0"/>
                </a:moveTo>
                <a:lnTo>
                  <a:pt x="13383891" y="0"/>
                </a:lnTo>
                <a:lnTo>
                  <a:pt x="13383891" y="6384059"/>
                </a:lnTo>
                <a:lnTo>
                  <a:pt x="0" y="638405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752" b="-149378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TextBox 10"/>
          <p:cNvSpPr txBox="1"/>
          <p:nvPr/>
        </p:nvSpPr>
        <p:spPr>
          <a:xfrm>
            <a:off x="1060999" y="-146182"/>
            <a:ext cx="5045399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endParaRPr dirty="0"/>
          </a:p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b="1" spc="-45" dirty="0">
                <a:solidFill>
                  <a:srgbClr val="101AAF"/>
                </a:solidFill>
                <a:latin typeface="Lora Bold"/>
                <a:ea typeface="Lora Bold"/>
                <a:cs typeface="Lora Bold"/>
                <a:sym typeface="Lora Bold"/>
              </a:rPr>
              <a:t>Data Structures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567154" y="-3438580"/>
            <a:ext cx="4578144" cy="5327295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8093"/>
              <a:ext cx="698500" cy="796614"/>
            </a:xfrm>
            <a:custGeom>
              <a:avLst/>
              <a:gdLst/>
              <a:ahLst/>
              <a:cxnLst/>
              <a:rect l="l" t="t" r="r" b="b"/>
              <a:pathLst>
                <a:path w="698500" h="796614">
                  <a:moveTo>
                    <a:pt x="385677" y="13101"/>
                  </a:moveTo>
                  <a:lnTo>
                    <a:pt x="662073" y="173913"/>
                  </a:lnTo>
                  <a:cubicBezTo>
                    <a:pt x="684626" y="187035"/>
                    <a:pt x="698500" y="211159"/>
                    <a:pt x="698500" y="237251"/>
                  </a:cubicBezTo>
                  <a:lnTo>
                    <a:pt x="698500" y="559363"/>
                  </a:lnTo>
                  <a:cubicBezTo>
                    <a:pt x="698500" y="585455"/>
                    <a:pt x="684626" y="609579"/>
                    <a:pt x="662073" y="622701"/>
                  </a:cubicBezTo>
                  <a:lnTo>
                    <a:pt x="385677" y="783513"/>
                  </a:lnTo>
                  <a:cubicBezTo>
                    <a:pt x="363159" y="796614"/>
                    <a:pt x="335341" y="796614"/>
                    <a:pt x="312823" y="783513"/>
                  </a:cubicBezTo>
                  <a:lnTo>
                    <a:pt x="36427" y="622701"/>
                  </a:lnTo>
                  <a:cubicBezTo>
                    <a:pt x="13874" y="609579"/>
                    <a:pt x="0" y="585455"/>
                    <a:pt x="0" y="559363"/>
                  </a:cubicBezTo>
                  <a:lnTo>
                    <a:pt x="0" y="237251"/>
                  </a:lnTo>
                  <a:cubicBezTo>
                    <a:pt x="0" y="211159"/>
                    <a:pt x="13874" y="187035"/>
                    <a:pt x="36427" y="173913"/>
                  </a:cubicBezTo>
                  <a:lnTo>
                    <a:pt x="312823" y="13101"/>
                  </a:lnTo>
                  <a:cubicBezTo>
                    <a:pt x="335341" y="0"/>
                    <a:pt x="363159" y="0"/>
                    <a:pt x="385677" y="13101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026884" y="751206"/>
            <a:ext cx="7054515" cy="8208890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5252"/>
              <a:ext cx="698500" cy="802296"/>
            </a:xfrm>
            <a:custGeom>
              <a:avLst/>
              <a:gdLst/>
              <a:ahLst/>
              <a:cxnLst/>
              <a:rect l="l" t="t" r="r" b="b"/>
              <a:pathLst>
                <a:path w="698500" h="802296">
                  <a:moveTo>
                    <a:pt x="372890" y="8502"/>
                  </a:moveTo>
                  <a:lnTo>
                    <a:pt x="674860" y="184194"/>
                  </a:lnTo>
                  <a:cubicBezTo>
                    <a:pt x="689496" y="192709"/>
                    <a:pt x="698500" y="208365"/>
                    <a:pt x="698500" y="225298"/>
                  </a:cubicBezTo>
                  <a:lnTo>
                    <a:pt x="698500" y="576998"/>
                  </a:lnTo>
                  <a:cubicBezTo>
                    <a:pt x="698500" y="593931"/>
                    <a:pt x="689496" y="609587"/>
                    <a:pt x="674860" y="618102"/>
                  </a:cubicBezTo>
                  <a:lnTo>
                    <a:pt x="372890" y="793794"/>
                  </a:lnTo>
                  <a:cubicBezTo>
                    <a:pt x="358277" y="802296"/>
                    <a:pt x="340223" y="802296"/>
                    <a:pt x="325610" y="793794"/>
                  </a:cubicBezTo>
                  <a:lnTo>
                    <a:pt x="23640" y="618102"/>
                  </a:lnTo>
                  <a:cubicBezTo>
                    <a:pt x="9004" y="609587"/>
                    <a:pt x="0" y="593931"/>
                    <a:pt x="0" y="576998"/>
                  </a:cubicBezTo>
                  <a:lnTo>
                    <a:pt x="0" y="225298"/>
                  </a:lnTo>
                  <a:cubicBezTo>
                    <a:pt x="0" y="208365"/>
                    <a:pt x="9004" y="192709"/>
                    <a:pt x="23640" y="184194"/>
                  </a:cubicBezTo>
                  <a:lnTo>
                    <a:pt x="325610" y="8502"/>
                  </a:lnTo>
                  <a:cubicBezTo>
                    <a:pt x="340223" y="0"/>
                    <a:pt x="358277" y="0"/>
                    <a:pt x="372890" y="8502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801386" y="1888715"/>
            <a:ext cx="10820295" cy="7535640"/>
          </a:xfrm>
          <a:custGeom>
            <a:avLst/>
            <a:gdLst/>
            <a:ahLst/>
            <a:cxnLst/>
            <a:rect l="l" t="t" r="r" b="b"/>
            <a:pathLst>
              <a:path w="10820295" h="7535640">
                <a:moveTo>
                  <a:pt x="0" y="0"/>
                </a:moveTo>
                <a:lnTo>
                  <a:pt x="10820294" y="0"/>
                </a:lnTo>
                <a:lnTo>
                  <a:pt x="10820294" y="7535640"/>
                </a:lnTo>
                <a:lnTo>
                  <a:pt x="0" y="75356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77225" b="-2311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99099" y="-16489"/>
            <a:ext cx="4969199" cy="1641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endParaRPr dirty="0"/>
          </a:p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b="1" spc="-45" dirty="0">
                <a:solidFill>
                  <a:srgbClr val="101AAF"/>
                </a:solidFill>
                <a:latin typeface="Lora Bold"/>
                <a:ea typeface="Lora Bold"/>
                <a:cs typeface="Lora Bold"/>
                <a:sym typeface="Lora Bold"/>
              </a:rPr>
              <a:t>Data Structures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8584625" y="-7113049"/>
            <a:ext cx="9613325" cy="11186414"/>
            <a:chOff x="0" y="0"/>
            <a:chExt cx="6985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3854"/>
              <a:ext cx="698500" cy="805092"/>
            </a:xfrm>
            <a:custGeom>
              <a:avLst/>
              <a:gdLst/>
              <a:ahLst/>
              <a:cxnLst/>
              <a:rect l="l" t="t" r="r" b="b"/>
              <a:pathLst>
                <a:path w="698500" h="805092">
                  <a:moveTo>
                    <a:pt x="366598" y="6239"/>
                  </a:moveTo>
                  <a:lnTo>
                    <a:pt x="681152" y="189253"/>
                  </a:lnTo>
                  <a:cubicBezTo>
                    <a:pt x="691893" y="195502"/>
                    <a:pt x="698500" y="206990"/>
                    <a:pt x="698500" y="219416"/>
                  </a:cubicBezTo>
                  <a:lnTo>
                    <a:pt x="698500" y="585676"/>
                  </a:lnTo>
                  <a:cubicBezTo>
                    <a:pt x="698500" y="598102"/>
                    <a:pt x="691893" y="609590"/>
                    <a:pt x="681152" y="615839"/>
                  </a:cubicBezTo>
                  <a:lnTo>
                    <a:pt x="366598" y="798853"/>
                  </a:lnTo>
                  <a:cubicBezTo>
                    <a:pt x="355874" y="805092"/>
                    <a:pt x="342626" y="805092"/>
                    <a:pt x="331902" y="798853"/>
                  </a:cubicBezTo>
                  <a:lnTo>
                    <a:pt x="17348" y="615839"/>
                  </a:lnTo>
                  <a:cubicBezTo>
                    <a:pt x="6607" y="609590"/>
                    <a:pt x="0" y="598102"/>
                    <a:pt x="0" y="585676"/>
                  </a:cubicBezTo>
                  <a:lnTo>
                    <a:pt x="0" y="219416"/>
                  </a:lnTo>
                  <a:cubicBezTo>
                    <a:pt x="0" y="206990"/>
                    <a:pt x="6607" y="195502"/>
                    <a:pt x="17348" y="189253"/>
                  </a:cubicBezTo>
                  <a:lnTo>
                    <a:pt x="331902" y="6239"/>
                  </a:lnTo>
                  <a:cubicBezTo>
                    <a:pt x="342626" y="0"/>
                    <a:pt x="355874" y="0"/>
                    <a:pt x="366598" y="6239"/>
                  </a:cubicBezTo>
                  <a:close/>
                </a:path>
              </a:pathLst>
            </a:custGeom>
            <a:solidFill>
              <a:srgbClr val="1C239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355401" y="-611389"/>
            <a:ext cx="2228298" cy="1222779"/>
          </a:xfrm>
          <a:custGeom>
            <a:avLst/>
            <a:gdLst/>
            <a:ahLst/>
            <a:cxnLst/>
            <a:rect l="l" t="t" r="r" b="b"/>
            <a:pathLst>
              <a:path w="2228298" h="1222779">
                <a:moveTo>
                  <a:pt x="0" y="0"/>
                </a:moveTo>
                <a:lnTo>
                  <a:pt x="2228298" y="0"/>
                </a:lnTo>
                <a:lnTo>
                  <a:pt x="2228298" y="1222778"/>
                </a:lnTo>
                <a:lnTo>
                  <a:pt x="0" y="12227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7237688" y="462784"/>
            <a:ext cx="8044981" cy="9361432"/>
            <a:chOff x="0" y="0"/>
            <a:chExt cx="6985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4605"/>
              <a:ext cx="698500" cy="803589"/>
            </a:xfrm>
            <a:custGeom>
              <a:avLst/>
              <a:gdLst/>
              <a:ahLst/>
              <a:cxnLst/>
              <a:rect l="l" t="t" r="r" b="b"/>
              <a:pathLst>
                <a:path w="698500" h="803589">
                  <a:moveTo>
                    <a:pt x="369980" y="7456"/>
                  </a:moveTo>
                  <a:lnTo>
                    <a:pt x="677770" y="186534"/>
                  </a:lnTo>
                  <a:cubicBezTo>
                    <a:pt x="690605" y="194001"/>
                    <a:pt x="698500" y="207730"/>
                    <a:pt x="698500" y="222578"/>
                  </a:cubicBezTo>
                  <a:lnTo>
                    <a:pt x="698500" y="581012"/>
                  </a:lnTo>
                  <a:cubicBezTo>
                    <a:pt x="698500" y="595860"/>
                    <a:pt x="690605" y="609589"/>
                    <a:pt x="677770" y="617056"/>
                  </a:cubicBezTo>
                  <a:lnTo>
                    <a:pt x="369980" y="796134"/>
                  </a:lnTo>
                  <a:cubicBezTo>
                    <a:pt x="357165" y="803590"/>
                    <a:pt x="341335" y="803590"/>
                    <a:pt x="328520" y="796134"/>
                  </a:cubicBezTo>
                  <a:lnTo>
                    <a:pt x="20730" y="617056"/>
                  </a:lnTo>
                  <a:cubicBezTo>
                    <a:pt x="7895" y="609589"/>
                    <a:pt x="0" y="595860"/>
                    <a:pt x="0" y="581012"/>
                  </a:cubicBezTo>
                  <a:lnTo>
                    <a:pt x="0" y="222578"/>
                  </a:lnTo>
                  <a:cubicBezTo>
                    <a:pt x="0" y="207730"/>
                    <a:pt x="7895" y="194001"/>
                    <a:pt x="20730" y="186534"/>
                  </a:cubicBezTo>
                  <a:lnTo>
                    <a:pt x="328520" y="7456"/>
                  </a:lnTo>
                  <a:cubicBezTo>
                    <a:pt x="341335" y="0"/>
                    <a:pt x="357165" y="0"/>
                    <a:pt x="369980" y="7456"/>
                  </a:cubicBezTo>
                  <a:close/>
                </a:path>
              </a:pathLst>
            </a:custGeom>
            <a:solidFill>
              <a:srgbClr val="F1C60B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63500"/>
              <a:ext cx="698500" cy="609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411549" y="0"/>
            <a:ext cx="11017862" cy="10287000"/>
          </a:xfrm>
          <a:custGeom>
            <a:avLst/>
            <a:gdLst/>
            <a:ahLst/>
            <a:cxnLst/>
            <a:rect l="l" t="t" r="r" b="b"/>
            <a:pathLst>
              <a:path w="11017862" h="10287000">
                <a:moveTo>
                  <a:pt x="0" y="0"/>
                </a:moveTo>
                <a:lnTo>
                  <a:pt x="11017862" y="0"/>
                </a:lnTo>
                <a:lnTo>
                  <a:pt x="110178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2846" b="-103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9681" y="-76200"/>
            <a:ext cx="9088513" cy="145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90"/>
              </a:lnSpc>
            </a:pPr>
            <a:endParaRPr/>
          </a:p>
          <a:p>
            <a:pPr algn="ctr">
              <a:lnSpc>
                <a:spcPts val="5890"/>
              </a:lnSpc>
              <a:spcBef>
                <a:spcPct val="0"/>
              </a:spcBef>
            </a:pPr>
            <a:r>
              <a:rPr lang="en-US" sz="4207" b="1" spc="-42">
                <a:solidFill>
                  <a:srgbClr val="101AAF"/>
                </a:solidFill>
                <a:latin typeface="Lora Bold"/>
                <a:ea typeface="Lora Bold"/>
                <a:cs typeface="Lora Bold"/>
                <a:sym typeface="Lora Bold"/>
              </a:rPr>
              <a:t>Data Structures in python?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</TotalTime>
  <Words>2188</Words>
  <Application>Microsoft Office PowerPoint</Application>
  <PresentationFormat>Personnalisé</PresentationFormat>
  <Paragraphs>489</Paragraphs>
  <Slides>59</Slides>
  <Notes>0</Notes>
  <HiddenSlides>0</HiddenSlides>
  <MMClips>8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59</vt:i4>
      </vt:variant>
    </vt:vector>
  </HeadingPairs>
  <TitlesOfParts>
    <vt:vector size="66" baseType="lpstr">
      <vt:lpstr>Lora Bold</vt:lpstr>
      <vt:lpstr>Calibri</vt:lpstr>
      <vt:lpstr>Lora</vt:lpstr>
      <vt:lpstr>Times New Roman</vt:lpstr>
      <vt:lpstr>Arial</vt:lpstr>
      <vt:lpstr>Arial Unicode MS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Yellow Modern Business Presentation</dc:title>
  <cp:lastModifiedBy>admin</cp:lastModifiedBy>
  <cp:revision>17</cp:revision>
  <dcterms:created xsi:type="dcterms:W3CDTF">2006-08-16T00:00:00Z</dcterms:created>
  <dcterms:modified xsi:type="dcterms:W3CDTF">2024-11-25T12:49:22Z</dcterms:modified>
  <dc:identifier>DAGVJbpLHhg</dc:identifier>
</cp:coreProperties>
</file>